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80" r:id="rId2"/>
    <p:sldId id="329" r:id="rId3"/>
    <p:sldId id="328" r:id="rId4"/>
    <p:sldId id="258" r:id="rId5"/>
    <p:sldId id="339" r:id="rId6"/>
    <p:sldId id="264" r:id="rId7"/>
    <p:sldId id="260" r:id="rId8"/>
    <p:sldId id="256" r:id="rId9"/>
    <p:sldId id="340" r:id="rId10"/>
    <p:sldId id="289" r:id="rId11"/>
    <p:sldId id="259" r:id="rId12"/>
    <p:sldId id="261" r:id="rId13"/>
    <p:sldId id="319" r:id="rId14"/>
    <p:sldId id="320" r:id="rId15"/>
    <p:sldId id="321" r:id="rId16"/>
    <p:sldId id="326" r:id="rId17"/>
    <p:sldId id="323" r:id="rId18"/>
    <p:sldId id="324" r:id="rId19"/>
    <p:sldId id="330" r:id="rId20"/>
    <p:sldId id="341" r:id="rId21"/>
    <p:sldId id="322" r:id="rId22"/>
    <p:sldId id="342" r:id="rId23"/>
    <p:sldId id="325" r:id="rId24"/>
    <p:sldId id="343" r:id="rId25"/>
    <p:sldId id="262" r:id="rId26"/>
    <p:sldId id="331" r:id="rId27"/>
    <p:sldId id="332" r:id="rId28"/>
    <p:sldId id="333" r:id="rId29"/>
    <p:sldId id="344" r:id="rId30"/>
    <p:sldId id="334" r:id="rId31"/>
    <p:sldId id="335" r:id="rId32"/>
    <p:sldId id="345" r:id="rId33"/>
    <p:sldId id="336" r:id="rId34"/>
    <p:sldId id="337" r:id="rId35"/>
    <p:sldId id="338" r:id="rId36"/>
    <p:sldId id="346" r:id="rId37"/>
    <p:sldId id="270" r:id="rId38"/>
    <p:sldId id="276" r:id="rId39"/>
    <p:sldId id="278" r:id="rId40"/>
    <p:sldId id="284" r:id="rId41"/>
    <p:sldId id="314" r:id="rId42"/>
    <p:sldId id="316" r:id="rId43"/>
    <p:sldId id="288" r:id="rId44"/>
    <p:sldId id="287" r:id="rId45"/>
    <p:sldId id="295" r:id="rId46"/>
    <p:sldId id="279" r:id="rId47"/>
    <p:sldId id="281" r:id="rId48"/>
    <p:sldId id="296" r:id="rId49"/>
    <p:sldId id="302" r:id="rId50"/>
    <p:sldId id="347" r:id="rId51"/>
    <p:sldId id="303" r:id="rId52"/>
    <p:sldId id="307" r:id="rId53"/>
    <p:sldId id="309" r:id="rId54"/>
    <p:sldId id="310" r:id="rId55"/>
    <p:sldId id="348" r:id="rId56"/>
    <p:sldId id="311" r:id="rId57"/>
    <p:sldId id="304" r:id="rId58"/>
    <p:sldId id="305" r:id="rId59"/>
    <p:sldId id="349" r:id="rId60"/>
    <p:sldId id="318" r:id="rId61"/>
  </p:sldIdLst>
  <p:sldSz cx="9144000" cy="6858000" type="screen4x3"/>
  <p:notesSz cx="9926638" cy="6797675"/>
  <p:defaultTextStyle>
    <a:defPPr>
      <a:defRPr lang="nl-NL"/>
    </a:defPPr>
    <a:lvl1pPr algn="l" rtl="0" eaLnBrk="0" fontAlgn="base" hangingPunct="0">
      <a:spcBef>
        <a:spcPct val="20000"/>
      </a:spcBef>
      <a:spcAft>
        <a:spcPct val="0"/>
      </a:spcAft>
      <a:defRPr sz="20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0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0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0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0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A20E"/>
    <a:srgbClr val="FF0000"/>
    <a:srgbClr val="F8F8F8"/>
    <a:srgbClr val="0000FF"/>
    <a:srgbClr val="00FFFF"/>
    <a:srgbClr val="FFFF00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98" autoAdjust="0"/>
    <p:restoredTop sz="90929"/>
  </p:normalViewPr>
  <p:slideViewPr>
    <p:cSldViewPr snapToGrid="0" snapToObjects="1">
      <p:cViewPr varScale="1">
        <p:scale>
          <a:sx n="97" d="100"/>
          <a:sy n="97" d="100"/>
        </p:scale>
        <p:origin x="-114" y="-138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862"/>
    </p:cViewPr>
  </p:sorterViewPr>
  <p:notesViewPr>
    <p:cSldViewPr snapToGrid="0" snapToObjects="1">
      <p:cViewPr varScale="1">
        <p:scale>
          <a:sx n="50" d="100"/>
          <a:sy n="50" d="100"/>
        </p:scale>
        <p:origin x="-1974" y="-78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88" y="19050"/>
            <a:ext cx="42243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9913" y="19050"/>
            <a:ext cx="42243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D9A6230-A12D-4A0A-B0AA-FE3E20753630}" type="datetime1">
              <a:rPr lang="nl-NL"/>
              <a:pPr>
                <a:defRPr/>
              </a:pPr>
              <a:t>10-9-2015</a:t>
            </a:fld>
            <a:endParaRPr lang="nl-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388" y="6461125"/>
            <a:ext cx="42243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9913" y="6461125"/>
            <a:ext cx="42243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0209305-31BC-4128-9BDA-44CEFCA9D71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423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EF38699-EECF-4496-9A28-B1C9D17520FC}" type="datetime1">
              <a:rPr lang="nl-NL"/>
              <a:pPr>
                <a:defRPr/>
              </a:pPr>
              <a:t>10-9-2015</a:t>
            </a:fld>
            <a:endParaRPr lang="nl-NL"/>
          </a:p>
        </p:txBody>
      </p:sp>
      <p:sp>
        <p:nvSpPr>
          <p:cNvPr id="645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68663" y="512763"/>
            <a:ext cx="3389312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7388"/>
            <a:ext cx="7278688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6" tIns="46848" rIns="93696" bIns="46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21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5" tIns="0" rIns="19385" bIns="0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F4F46AC-9292-4BF8-BAB9-2187A889413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7347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rgbClr val="0000FF"/>
                </a:solidFill>
                <a:latin typeface="Arial" charset="0"/>
              </a:defRPr>
            </a:lvl1pPr>
            <a:lvl2pPr marL="742950" indent="-285750" defTabSz="930275">
              <a:defRPr sz="2000" b="1">
                <a:solidFill>
                  <a:srgbClr val="0000FF"/>
                </a:solidFill>
                <a:latin typeface="Arial" charset="0"/>
              </a:defRPr>
            </a:lvl2pPr>
            <a:lvl3pPr marL="11430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3pPr>
            <a:lvl4pPr marL="16002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4pPr>
            <a:lvl5pPr marL="20574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9pPr>
          </a:lstStyle>
          <a:p>
            <a:fld id="{7354F5C5-85FD-498B-A010-55639F88BBD5}" type="datetime1">
              <a:rPr lang="nl-NL" altLang="nl-NL" sz="1000" b="0" smtClean="0">
                <a:solidFill>
                  <a:schemeClr val="tx1"/>
                </a:solidFill>
                <a:latin typeface="Times New Roman" charset="0"/>
              </a:rPr>
              <a:pPr/>
              <a:t>10-9-2015</a:t>
            </a:fld>
            <a:endParaRPr lang="nl-NL" altLang="nl-NL" sz="1000" b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rgbClr val="0000FF"/>
                </a:solidFill>
                <a:latin typeface="Arial" charset="0"/>
              </a:defRPr>
            </a:lvl1pPr>
            <a:lvl2pPr marL="742950" indent="-285750" defTabSz="930275">
              <a:defRPr sz="2000" b="1">
                <a:solidFill>
                  <a:srgbClr val="0000FF"/>
                </a:solidFill>
                <a:latin typeface="Arial" charset="0"/>
              </a:defRPr>
            </a:lvl2pPr>
            <a:lvl3pPr marL="11430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3pPr>
            <a:lvl4pPr marL="16002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4pPr>
            <a:lvl5pPr marL="20574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9pPr>
          </a:lstStyle>
          <a:p>
            <a:fld id="{1394A351-AF2B-409F-ABF7-E765F3605280}" type="slidenum">
              <a:rPr lang="nl-NL" altLang="nl-NL" sz="1000" b="0" smtClean="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nl-NL" altLang="nl-NL" sz="1000" b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rgbClr val="0000FF"/>
                </a:solidFill>
                <a:latin typeface="Arial" charset="0"/>
              </a:defRPr>
            </a:lvl1pPr>
            <a:lvl2pPr marL="742950" indent="-285750" defTabSz="930275">
              <a:defRPr sz="2000" b="1">
                <a:solidFill>
                  <a:srgbClr val="0000FF"/>
                </a:solidFill>
                <a:latin typeface="Arial" charset="0"/>
              </a:defRPr>
            </a:lvl2pPr>
            <a:lvl3pPr marL="11430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3pPr>
            <a:lvl4pPr marL="16002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4pPr>
            <a:lvl5pPr marL="20574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9pPr>
          </a:lstStyle>
          <a:p>
            <a:fld id="{A01F46FF-C616-4DE1-BA8F-A514B4757CEE}" type="datetime1">
              <a:rPr lang="nl-NL" altLang="nl-NL" sz="1000" b="0" smtClean="0">
                <a:solidFill>
                  <a:schemeClr val="tx1"/>
                </a:solidFill>
                <a:latin typeface="Times New Roman" charset="0"/>
              </a:rPr>
              <a:pPr/>
              <a:t>10-9-2015</a:t>
            </a:fld>
            <a:endParaRPr lang="nl-NL" altLang="nl-NL" sz="1000" b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rgbClr val="0000FF"/>
                </a:solidFill>
                <a:latin typeface="Arial" charset="0"/>
              </a:defRPr>
            </a:lvl1pPr>
            <a:lvl2pPr marL="742950" indent="-285750" defTabSz="930275">
              <a:defRPr sz="2000" b="1">
                <a:solidFill>
                  <a:srgbClr val="0000FF"/>
                </a:solidFill>
                <a:latin typeface="Arial" charset="0"/>
              </a:defRPr>
            </a:lvl2pPr>
            <a:lvl3pPr marL="11430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3pPr>
            <a:lvl4pPr marL="16002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4pPr>
            <a:lvl5pPr marL="2057400" indent="-228600" defTabSz="930275">
              <a:defRPr sz="2000" b="1">
                <a:solidFill>
                  <a:srgbClr val="0000FF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0000FF"/>
                </a:solidFill>
                <a:latin typeface="Arial" charset="0"/>
              </a:defRPr>
            </a:lvl9pPr>
          </a:lstStyle>
          <a:p>
            <a:fld id="{2801D276-095C-4790-8328-BC8C9E0A4029}" type="slidenum">
              <a:rPr lang="nl-NL" altLang="nl-NL" sz="1000" b="0" smtClean="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nl-NL" altLang="nl-NL" sz="1000" b="0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656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46438" y="512763"/>
            <a:ext cx="3348037" cy="2511425"/>
          </a:xfrm>
          <a:ln cap="flat"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3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4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5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6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7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8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9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</p:grpSp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grpSp>
          <p:nvGrpSpPr>
            <p:cNvPr id="1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8 w 443"/>
                  <a:gd name="T67" fmla="*/ 94 h 1033"/>
                  <a:gd name="T68" fmla="*/ 303 w 443"/>
                  <a:gd name="T69" fmla="*/ 86 h 1033"/>
                  <a:gd name="T70" fmla="*/ 308 w 443"/>
                  <a:gd name="T71" fmla="*/ 83 h 1033"/>
                  <a:gd name="T72" fmla="*/ 323 w 443"/>
                  <a:gd name="T73" fmla="*/ 77 h 1033"/>
                  <a:gd name="T74" fmla="*/ 334 w 443"/>
                  <a:gd name="T75" fmla="*/ 74 h 1033"/>
                  <a:gd name="T76" fmla="*/ 339 w 443"/>
                  <a:gd name="T77" fmla="*/ 72 h 1033"/>
                  <a:gd name="T78" fmla="*/ 345 w 443"/>
                  <a:gd name="T79" fmla="*/ 63 h 1033"/>
                  <a:gd name="T80" fmla="*/ 337 w 443"/>
                  <a:gd name="T81" fmla="*/ 47 h 1033"/>
                  <a:gd name="T82" fmla="*/ 337 w 443"/>
                  <a:gd name="T83" fmla="*/ 41 h 1033"/>
                  <a:gd name="T84" fmla="*/ 334 w 443"/>
                  <a:gd name="T85" fmla="*/ 38 h 1033"/>
                  <a:gd name="T86" fmla="*/ 321 w 443"/>
                  <a:gd name="T87" fmla="*/ 21 h 1033"/>
                  <a:gd name="T88" fmla="*/ 316 w 443"/>
                  <a:gd name="T89" fmla="*/ 0 h 1033"/>
                  <a:gd name="T90" fmla="*/ 188 w 443"/>
                  <a:gd name="T91" fmla="*/ 94 h 1033"/>
                  <a:gd name="T92" fmla="*/ 88 w 443"/>
                  <a:gd name="T93" fmla="*/ 218 h 1033"/>
                  <a:gd name="T94" fmla="*/ 21 w 443"/>
                  <a:gd name="T95" fmla="*/ 366 h 1033"/>
                  <a:gd name="T96" fmla="*/ 0 w 443"/>
                  <a:gd name="T97" fmla="*/ 530 h 1033"/>
                  <a:gd name="T98" fmla="*/ 20 w 443"/>
                  <a:gd name="T99" fmla="*/ 680 h 1033"/>
                  <a:gd name="T100" fmla="*/ 74 w 443"/>
                  <a:gd name="T101" fmla="*/ 819 h 1033"/>
                  <a:gd name="T102" fmla="*/ 160 w 443"/>
                  <a:gd name="T103" fmla="*/ 938 h 1033"/>
                  <a:gd name="T104" fmla="*/ 272 w 443"/>
                  <a:gd name="T105" fmla="*/ 1032 h 103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1 w 824"/>
                  <a:gd name="T29" fmla="*/ 159 h 1203"/>
                  <a:gd name="T30" fmla="*/ 384 w 824"/>
                  <a:gd name="T31" fmla="*/ 103 h 1203"/>
                  <a:gd name="T32" fmla="*/ 413 w 824"/>
                  <a:gd name="T33" fmla="*/ 110 h 1203"/>
                  <a:gd name="T34" fmla="*/ 377 w 824"/>
                  <a:gd name="T35" fmla="*/ 27 h 1203"/>
                  <a:gd name="T36" fmla="*/ 308 w 824"/>
                  <a:gd name="T37" fmla="*/ 2 h 1203"/>
                  <a:gd name="T38" fmla="*/ 260 w 824"/>
                  <a:gd name="T39" fmla="*/ 56 h 1203"/>
                  <a:gd name="T40" fmla="*/ 213 w 824"/>
                  <a:gd name="T41" fmla="*/ 110 h 1203"/>
                  <a:gd name="T42" fmla="*/ 224 w 824"/>
                  <a:gd name="T43" fmla="*/ 153 h 1203"/>
                  <a:gd name="T44" fmla="*/ 234 w 824"/>
                  <a:gd name="T45" fmla="*/ 166 h 1203"/>
                  <a:gd name="T46" fmla="*/ 213 w 824"/>
                  <a:gd name="T47" fmla="*/ 227 h 1203"/>
                  <a:gd name="T48" fmla="*/ 260 w 824"/>
                  <a:gd name="T49" fmla="*/ 231 h 1203"/>
                  <a:gd name="T50" fmla="*/ 292 w 824"/>
                  <a:gd name="T51" fmla="*/ 155 h 1203"/>
                  <a:gd name="T52" fmla="*/ 350 w 824"/>
                  <a:gd name="T53" fmla="*/ 226 h 1203"/>
                  <a:gd name="T54" fmla="*/ 370 w 824"/>
                  <a:gd name="T55" fmla="*/ 289 h 1203"/>
                  <a:gd name="T56" fmla="*/ 359 w 824"/>
                  <a:gd name="T57" fmla="*/ 305 h 1203"/>
                  <a:gd name="T58" fmla="*/ 296 w 824"/>
                  <a:gd name="T59" fmla="*/ 305 h 1203"/>
                  <a:gd name="T60" fmla="*/ 319 w 824"/>
                  <a:gd name="T61" fmla="*/ 321 h 1203"/>
                  <a:gd name="T62" fmla="*/ 260 w 824"/>
                  <a:gd name="T63" fmla="*/ 345 h 1203"/>
                  <a:gd name="T64" fmla="*/ 188 w 824"/>
                  <a:gd name="T65" fmla="*/ 413 h 1203"/>
                  <a:gd name="T66" fmla="*/ 184 w 824"/>
                  <a:gd name="T67" fmla="*/ 478 h 1203"/>
                  <a:gd name="T68" fmla="*/ 141 w 824"/>
                  <a:gd name="T69" fmla="*/ 424 h 1203"/>
                  <a:gd name="T70" fmla="*/ 72 w 824"/>
                  <a:gd name="T71" fmla="*/ 397 h 1203"/>
                  <a:gd name="T72" fmla="*/ 21 w 824"/>
                  <a:gd name="T73" fmla="*/ 475 h 1203"/>
                  <a:gd name="T74" fmla="*/ 58 w 824"/>
                  <a:gd name="T75" fmla="*/ 491 h 1203"/>
                  <a:gd name="T76" fmla="*/ 79 w 824"/>
                  <a:gd name="T77" fmla="*/ 556 h 1203"/>
                  <a:gd name="T78" fmla="*/ 74 w 824"/>
                  <a:gd name="T79" fmla="*/ 630 h 1203"/>
                  <a:gd name="T80" fmla="*/ 148 w 824"/>
                  <a:gd name="T81" fmla="*/ 635 h 1203"/>
                  <a:gd name="T82" fmla="*/ 220 w 824"/>
                  <a:gd name="T83" fmla="*/ 677 h 1203"/>
                  <a:gd name="T84" fmla="*/ 276 w 824"/>
                  <a:gd name="T85" fmla="*/ 758 h 1203"/>
                  <a:gd name="T86" fmla="*/ 366 w 824"/>
                  <a:gd name="T87" fmla="*/ 924 h 1203"/>
                  <a:gd name="T88" fmla="*/ 364 w 824"/>
                  <a:gd name="T89" fmla="*/ 1022 h 1203"/>
                  <a:gd name="T90" fmla="*/ 262 w 824"/>
                  <a:gd name="T91" fmla="*/ 1074 h 1203"/>
                  <a:gd name="T92" fmla="*/ 151 w 824"/>
                  <a:gd name="T93" fmla="*/ 1119 h 1203"/>
                  <a:gd name="T94" fmla="*/ 106 w 824"/>
                  <a:gd name="T95" fmla="*/ 1188 h 1203"/>
                  <a:gd name="T96" fmla="*/ 252 w 824"/>
                  <a:gd name="T97" fmla="*/ 1202 h 1203"/>
                  <a:gd name="T98" fmla="*/ 478 w 824"/>
                  <a:gd name="T99" fmla="*/ 1141 h 1203"/>
                  <a:gd name="T100" fmla="*/ 660 w 824"/>
                  <a:gd name="T101" fmla="*/ 1007 h 1203"/>
                  <a:gd name="T102" fmla="*/ 574 w 824"/>
                  <a:gd name="T103" fmla="*/ 917 h 1203"/>
                  <a:gd name="T104" fmla="*/ 543 w 824"/>
                  <a:gd name="T105" fmla="*/ 874 h 1203"/>
                  <a:gd name="T106" fmla="*/ 601 w 824"/>
                  <a:gd name="T107" fmla="*/ 753 h 1203"/>
                  <a:gd name="T108" fmla="*/ 673 w 824"/>
                  <a:gd name="T109" fmla="*/ 729 h 1203"/>
                  <a:gd name="T110" fmla="*/ 749 w 824"/>
                  <a:gd name="T111" fmla="*/ 707 h 120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9 w 63"/>
                  <a:gd name="T33" fmla="*/ 31 h 73"/>
                  <a:gd name="T34" fmla="*/ 20 w 63"/>
                  <a:gd name="T35" fmla="*/ 45 h 73"/>
                  <a:gd name="T36" fmla="*/ 31 w 63"/>
                  <a:gd name="T37" fmla="*/ 56 h 73"/>
                  <a:gd name="T38" fmla="*/ 42 w 63"/>
                  <a:gd name="T39" fmla="*/ 65 h 7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0304-B174-4778-8040-E8AE0D1DEB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59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E09E9-6311-461E-8BBE-B1F42DA4DCE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15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21E1C-5582-44C3-BE72-A48CBF6907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547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39912-92D8-43E3-A6B0-DF1D1BD4F19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98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722B8-04A1-4E96-AACB-C6773D50A5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70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C068-73D8-4776-B62D-B2206F28A2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49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B2F05-F3D7-4A98-84F1-5BA68951ECC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58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201E5-CB59-4DE6-8017-D3FA5035F1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1C109-8E9C-4D83-92F1-BD01DD4908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91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496CB-D137-4917-8B39-4BABCFB141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98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FFD5-1FE0-4C3A-BA89-715C41BA4D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67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AOC Oost GL44 Projectmanagement 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CD32E-C5CB-4B90-A2BA-25DE17BF9B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18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grpSp>
          <p:nvGrpSpPr>
            <p:cNvPr id="1033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1039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1040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1041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1042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  <p:sp>
            <p:nvSpPr>
              <p:cNvPr id="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rgbClr val="0000FF"/>
                    </a:solidFill>
                    <a:latin typeface="Arial" charset="0"/>
                  </a:defRPr>
                </a:lvl1pPr>
                <a:lvl2pPr marL="742950" indent="-285750">
                  <a:defRPr sz="2000" b="1">
                    <a:solidFill>
                      <a:srgbClr val="0000FF"/>
                    </a:solidFill>
                    <a:latin typeface="Arial" charset="0"/>
                  </a:defRPr>
                </a:lvl2pPr>
                <a:lvl3pPr marL="11430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3pPr>
                <a:lvl4pPr marL="16002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4pPr>
                <a:lvl5pPr marL="2057400" indent="-228600">
                  <a:defRPr sz="2000" b="1">
                    <a:solidFill>
                      <a:srgbClr val="0000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000" b="1">
                    <a:solidFill>
                      <a:srgbClr val="0000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nl-NL" altLang="nl-NL" smtClean="0"/>
              </a:p>
            </p:txBody>
          </p:sp>
        </p:grpSp>
        <p:sp>
          <p:nvSpPr>
            <p:cNvPr id="1034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035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036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  <p:sp>
          <p:nvSpPr>
            <p:cNvPr id="1037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0000FF"/>
                  </a:solidFill>
                  <a:latin typeface="Arial" charset="0"/>
                </a:defRPr>
              </a:lvl1pPr>
              <a:lvl2pPr marL="742950" indent="-285750">
                <a:defRPr sz="2000" b="1">
                  <a:solidFill>
                    <a:srgbClr val="0000FF"/>
                  </a:solidFill>
                  <a:latin typeface="Arial" charset="0"/>
                </a:defRPr>
              </a:lvl2pPr>
              <a:lvl3pPr marL="11430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3pPr>
              <a:lvl4pPr marL="16002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4pPr>
              <a:lvl5pPr marL="2057400" indent="-228600">
                <a:defRPr sz="2000" b="1">
                  <a:solidFill>
                    <a:srgbClr val="0000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00FF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nl-NL" altLang="nl-NL" smtClean="0"/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17B818FF-D0BA-4331-8221-1A982FDF51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4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0.png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1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3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2.wm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4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6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smtClean="0"/>
              <a:t>P</a:t>
            </a:r>
            <a:r>
              <a:rPr lang="nl-NL" altLang="nl-NL" smtClean="0"/>
              <a:t>rojectmanagement</a:t>
            </a:r>
          </a:p>
        </p:txBody>
      </p:sp>
      <p:sp>
        <p:nvSpPr>
          <p:cNvPr id="64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444AC-AB50-4BE3-885C-A705EBC383B0}" type="slidenum">
              <a:rPr lang="nl-NL" smtClean="0"/>
              <a:pPr>
                <a:defRPr/>
              </a:pPr>
              <a:t>1</a:t>
            </a:fld>
            <a:endParaRPr lang="nl-NL" smtClean="0"/>
          </a:p>
        </p:txBody>
      </p:sp>
      <p:grpSp>
        <p:nvGrpSpPr>
          <p:cNvPr id="3076" name="Group 17"/>
          <p:cNvGrpSpPr>
            <a:grpSpLocks/>
          </p:cNvGrpSpPr>
          <p:nvPr/>
        </p:nvGrpSpPr>
        <p:grpSpPr bwMode="auto">
          <a:xfrm>
            <a:off x="6965950" y="1774825"/>
            <a:ext cx="989013" cy="1384300"/>
            <a:chOff x="1442" y="1002"/>
            <a:chExt cx="623" cy="872"/>
          </a:xfrm>
        </p:grpSpPr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1640" y="1136"/>
              <a:ext cx="206" cy="186"/>
            </a:xfrm>
            <a:custGeom>
              <a:avLst/>
              <a:gdLst>
                <a:gd name="T0" fmla="*/ 59 w 206"/>
                <a:gd name="T1" fmla="*/ 107 h 186"/>
                <a:gd name="T2" fmla="*/ 0 w 206"/>
                <a:gd name="T3" fmla="*/ 69 h 186"/>
                <a:gd name="T4" fmla="*/ 10 w 206"/>
                <a:gd name="T5" fmla="*/ 59 h 186"/>
                <a:gd name="T6" fmla="*/ 56 w 206"/>
                <a:gd name="T7" fmla="*/ 87 h 186"/>
                <a:gd name="T8" fmla="*/ 74 w 206"/>
                <a:gd name="T9" fmla="*/ 59 h 186"/>
                <a:gd name="T10" fmla="*/ 96 w 206"/>
                <a:gd name="T11" fmla="*/ 34 h 186"/>
                <a:gd name="T12" fmla="*/ 122 w 206"/>
                <a:gd name="T13" fmla="*/ 19 h 186"/>
                <a:gd name="T14" fmla="*/ 147 w 206"/>
                <a:gd name="T15" fmla="*/ 4 h 186"/>
                <a:gd name="T16" fmla="*/ 166 w 206"/>
                <a:gd name="T17" fmla="*/ 0 h 186"/>
                <a:gd name="T18" fmla="*/ 182 w 206"/>
                <a:gd name="T19" fmla="*/ 2 h 186"/>
                <a:gd name="T20" fmla="*/ 195 w 206"/>
                <a:gd name="T21" fmla="*/ 8 h 186"/>
                <a:gd name="T22" fmla="*/ 205 w 206"/>
                <a:gd name="T23" fmla="*/ 37 h 186"/>
                <a:gd name="T24" fmla="*/ 203 w 206"/>
                <a:gd name="T25" fmla="*/ 80 h 186"/>
                <a:gd name="T26" fmla="*/ 186 w 206"/>
                <a:gd name="T27" fmla="*/ 111 h 186"/>
                <a:gd name="T28" fmla="*/ 157 w 206"/>
                <a:gd name="T29" fmla="*/ 148 h 186"/>
                <a:gd name="T30" fmla="*/ 126 w 206"/>
                <a:gd name="T31" fmla="*/ 176 h 186"/>
                <a:gd name="T32" fmla="*/ 109 w 206"/>
                <a:gd name="T33" fmla="*/ 185 h 186"/>
                <a:gd name="T34" fmla="*/ 86 w 206"/>
                <a:gd name="T35" fmla="*/ 185 h 186"/>
                <a:gd name="T36" fmla="*/ 65 w 206"/>
                <a:gd name="T37" fmla="*/ 178 h 186"/>
                <a:gd name="T38" fmla="*/ 56 w 206"/>
                <a:gd name="T39" fmla="*/ 159 h 186"/>
                <a:gd name="T40" fmla="*/ 51 w 206"/>
                <a:gd name="T41" fmla="*/ 134 h 186"/>
                <a:gd name="T42" fmla="*/ 52 w 206"/>
                <a:gd name="T43" fmla="*/ 117 h 186"/>
                <a:gd name="T44" fmla="*/ 59 w 206"/>
                <a:gd name="T45" fmla="*/ 107 h 1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06"/>
                <a:gd name="T70" fmla="*/ 0 h 186"/>
                <a:gd name="T71" fmla="*/ 206 w 206"/>
                <a:gd name="T72" fmla="*/ 186 h 1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06" h="186">
                  <a:moveTo>
                    <a:pt x="59" y="107"/>
                  </a:moveTo>
                  <a:lnTo>
                    <a:pt x="0" y="69"/>
                  </a:lnTo>
                  <a:lnTo>
                    <a:pt x="10" y="59"/>
                  </a:lnTo>
                  <a:lnTo>
                    <a:pt x="56" y="87"/>
                  </a:lnTo>
                  <a:lnTo>
                    <a:pt x="74" y="59"/>
                  </a:lnTo>
                  <a:lnTo>
                    <a:pt x="96" y="34"/>
                  </a:lnTo>
                  <a:lnTo>
                    <a:pt x="122" y="19"/>
                  </a:lnTo>
                  <a:lnTo>
                    <a:pt x="147" y="4"/>
                  </a:lnTo>
                  <a:lnTo>
                    <a:pt x="166" y="0"/>
                  </a:lnTo>
                  <a:lnTo>
                    <a:pt x="182" y="2"/>
                  </a:lnTo>
                  <a:lnTo>
                    <a:pt x="195" y="8"/>
                  </a:lnTo>
                  <a:lnTo>
                    <a:pt x="205" y="37"/>
                  </a:lnTo>
                  <a:lnTo>
                    <a:pt x="203" y="80"/>
                  </a:lnTo>
                  <a:lnTo>
                    <a:pt x="186" y="111"/>
                  </a:lnTo>
                  <a:lnTo>
                    <a:pt x="157" y="148"/>
                  </a:lnTo>
                  <a:lnTo>
                    <a:pt x="126" y="176"/>
                  </a:lnTo>
                  <a:lnTo>
                    <a:pt x="109" y="185"/>
                  </a:lnTo>
                  <a:lnTo>
                    <a:pt x="86" y="185"/>
                  </a:lnTo>
                  <a:lnTo>
                    <a:pt x="65" y="178"/>
                  </a:lnTo>
                  <a:lnTo>
                    <a:pt x="56" y="159"/>
                  </a:lnTo>
                  <a:lnTo>
                    <a:pt x="51" y="134"/>
                  </a:lnTo>
                  <a:lnTo>
                    <a:pt x="52" y="117"/>
                  </a:lnTo>
                  <a:lnTo>
                    <a:pt x="59" y="107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1834" y="1002"/>
              <a:ext cx="67" cy="90"/>
            </a:xfrm>
            <a:custGeom>
              <a:avLst/>
              <a:gdLst>
                <a:gd name="T0" fmla="*/ 0 w 67"/>
                <a:gd name="T1" fmla="*/ 86 h 90"/>
                <a:gd name="T2" fmla="*/ 9 w 67"/>
                <a:gd name="T3" fmla="*/ 54 h 90"/>
                <a:gd name="T4" fmla="*/ 35 w 67"/>
                <a:gd name="T5" fmla="*/ 18 h 90"/>
                <a:gd name="T6" fmla="*/ 59 w 67"/>
                <a:gd name="T7" fmla="*/ 0 h 90"/>
                <a:gd name="T8" fmla="*/ 66 w 67"/>
                <a:gd name="T9" fmla="*/ 7 h 90"/>
                <a:gd name="T10" fmla="*/ 41 w 67"/>
                <a:gd name="T11" fmla="*/ 26 h 90"/>
                <a:gd name="T12" fmla="*/ 31 w 67"/>
                <a:gd name="T13" fmla="*/ 39 h 90"/>
                <a:gd name="T14" fmla="*/ 18 w 67"/>
                <a:gd name="T15" fmla="*/ 60 h 90"/>
                <a:gd name="T16" fmla="*/ 11 w 67"/>
                <a:gd name="T17" fmla="*/ 89 h 90"/>
                <a:gd name="T18" fmla="*/ 0 w 67"/>
                <a:gd name="T19" fmla="*/ 86 h 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7"/>
                <a:gd name="T31" fmla="*/ 0 h 90"/>
                <a:gd name="T32" fmla="*/ 67 w 67"/>
                <a:gd name="T33" fmla="*/ 90 h 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7" h="90">
                  <a:moveTo>
                    <a:pt x="0" y="86"/>
                  </a:moveTo>
                  <a:lnTo>
                    <a:pt x="9" y="54"/>
                  </a:lnTo>
                  <a:lnTo>
                    <a:pt x="35" y="18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41" y="26"/>
                  </a:lnTo>
                  <a:lnTo>
                    <a:pt x="31" y="39"/>
                  </a:lnTo>
                  <a:lnTo>
                    <a:pt x="18" y="60"/>
                  </a:lnTo>
                  <a:lnTo>
                    <a:pt x="11" y="89"/>
                  </a:lnTo>
                  <a:lnTo>
                    <a:pt x="0" y="86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1923" y="1078"/>
              <a:ext cx="107" cy="57"/>
            </a:xfrm>
            <a:custGeom>
              <a:avLst/>
              <a:gdLst>
                <a:gd name="T0" fmla="*/ 0 w 107"/>
                <a:gd name="T1" fmla="*/ 47 h 57"/>
                <a:gd name="T2" fmla="*/ 31 w 107"/>
                <a:gd name="T3" fmla="*/ 26 h 57"/>
                <a:gd name="T4" fmla="*/ 70 w 107"/>
                <a:gd name="T5" fmla="*/ 8 h 57"/>
                <a:gd name="T6" fmla="*/ 102 w 107"/>
                <a:gd name="T7" fmla="*/ 0 h 57"/>
                <a:gd name="T8" fmla="*/ 106 w 107"/>
                <a:gd name="T9" fmla="*/ 15 h 57"/>
                <a:gd name="T10" fmla="*/ 60 w 107"/>
                <a:gd name="T11" fmla="*/ 23 h 57"/>
                <a:gd name="T12" fmla="*/ 21 w 107"/>
                <a:gd name="T13" fmla="*/ 45 h 57"/>
                <a:gd name="T14" fmla="*/ 3 w 107"/>
                <a:gd name="T15" fmla="*/ 56 h 57"/>
                <a:gd name="T16" fmla="*/ 0 w 107"/>
                <a:gd name="T17" fmla="*/ 47 h 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7"/>
                <a:gd name="T28" fmla="*/ 0 h 57"/>
                <a:gd name="T29" fmla="*/ 107 w 107"/>
                <a:gd name="T30" fmla="*/ 57 h 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7" h="57">
                  <a:moveTo>
                    <a:pt x="0" y="47"/>
                  </a:moveTo>
                  <a:lnTo>
                    <a:pt x="31" y="26"/>
                  </a:lnTo>
                  <a:lnTo>
                    <a:pt x="70" y="8"/>
                  </a:lnTo>
                  <a:lnTo>
                    <a:pt x="102" y="0"/>
                  </a:lnTo>
                  <a:lnTo>
                    <a:pt x="106" y="15"/>
                  </a:lnTo>
                  <a:lnTo>
                    <a:pt x="60" y="23"/>
                  </a:lnTo>
                  <a:lnTo>
                    <a:pt x="21" y="45"/>
                  </a:lnTo>
                  <a:lnTo>
                    <a:pt x="3" y="56"/>
                  </a:lnTo>
                  <a:lnTo>
                    <a:pt x="0" y="47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1942" y="1221"/>
              <a:ext cx="123" cy="39"/>
            </a:xfrm>
            <a:custGeom>
              <a:avLst/>
              <a:gdLst>
                <a:gd name="T0" fmla="*/ 7 w 123"/>
                <a:gd name="T1" fmla="*/ 0 h 39"/>
                <a:gd name="T2" fmla="*/ 55 w 123"/>
                <a:gd name="T3" fmla="*/ 1 h 39"/>
                <a:gd name="T4" fmla="*/ 96 w 123"/>
                <a:gd name="T5" fmla="*/ 8 h 39"/>
                <a:gd name="T6" fmla="*/ 122 w 123"/>
                <a:gd name="T7" fmla="*/ 16 h 39"/>
                <a:gd name="T8" fmla="*/ 112 w 123"/>
                <a:gd name="T9" fmla="*/ 38 h 39"/>
                <a:gd name="T10" fmla="*/ 78 w 123"/>
                <a:gd name="T11" fmla="*/ 16 h 39"/>
                <a:gd name="T12" fmla="*/ 38 w 123"/>
                <a:gd name="T13" fmla="*/ 12 h 39"/>
                <a:gd name="T14" fmla="*/ 0 w 123"/>
                <a:gd name="T15" fmla="*/ 9 h 39"/>
                <a:gd name="T16" fmla="*/ 7 w 123"/>
                <a:gd name="T17" fmla="*/ 0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39"/>
                <a:gd name="T29" fmla="*/ 123 w 123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39">
                  <a:moveTo>
                    <a:pt x="7" y="0"/>
                  </a:moveTo>
                  <a:lnTo>
                    <a:pt x="55" y="1"/>
                  </a:lnTo>
                  <a:lnTo>
                    <a:pt x="96" y="8"/>
                  </a:lnTo>
                  <a:lnTo>
                    <a:pt x="122" y="16"/>
                  </a:lnTo>
                  <a:lnTo>
                    <a:pt x="112" y="38"/>
                  </a:lnTo>
                  <a:lnTo>
                    <a:pt x="78" y="16"/>
                  </a:lnTo>
                  <a:lnTo>
                    <a:pt x="38" y="12"/>
                  </a:lnTo>
                  <a:lnTo>
                    <a:pt x="0" y="9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1589" y="1338"/>
              <a:ext cx="158" cy="293"/>
            </a:xfrm>
            <a:custGeom>
              <a:avLst/>
              <a:gdLst>
                <a:gd name="T0" fmla="*/ 130 w 158"/>
                <a:gd name="T1" fmla="*/ 4 h 293"/>
                <a:gd name="T2" fmla="*/ 104 w 158"/>
                <a:gd name="T3" fmla="*/ 0 h 293"/>
                <a:gd name="T4" fmla="*/ 76 w 158"/>
                <a:gd name="T5" fmla="*/ 0 h 293"/>
                <a:gd name="T6" fmla="*/ 46 w 158"/>
                <a:gd name="T7" fmla="*/ 18 h 293"/>
                <a:gd name="T8" fmla="*/ 27 w 158"/>
                <a:gd name="T9" fmla="*/ 41 h 293"/>
                <a:gd name="T10" fmla="*/ 14 w 158"/>
                <a:gd name="T11" fmla="*/ 75 h 293"/>
                <a:gd name="T12" fmla="*/ 3 w 158"/>
                <a:gd name="T13" fmla="*/ 111 h 293"/>
                <a:gd name="T14" fmla="*/ 0 w 158"/>
                <a:gd name="T15" fmla="*/ 150 h 293"/>
                <a:gd name="T16" fmla="*/ 5 w 158"/>
                <a:gd name="T17" fmla="*/ 194 h 293"/>
                <a:gd name="T18" fmla="*/ 16 w 158"/>
                <a:gd name="T19" fmla="*/ 251 h 293"/>
                <a:gd name="T20" fmla="*/ 30 w 158"/>
                <a:gd name="T21" fmla="*/ 270 h 293"/>
                <a:gd name="T22" fmla="*/ 46 w 158"/>
                <a:gd name="T23" fmla="*/ 288 h 293"/>
                <a:gd name="T24" fmla="*/ 64 w 158"/>
                <a:gd name="T25" fmla="*/ 292 h 293"/>
                <a:gd name="T26" fmla="*/ 80 w 158"/>
                <a:gd name="T27" fmla="*/ 288 h 293"/>
                <a:gd name="T28" fmla="*/ 95 w 158"/>
                <a:gd name="T29" fmla="*/ 281 h 293"/>
                <a:gd name="T30" fmla="*/ 104 w 158"/>
                <a:gd name="T31" fmla="*/ 257 h 293"/>
                <a:gd name="T32" fmla="*/ 102 w 158"/>
                <a:gd name="T33" fmla="*/ 235 h 293"/>
                <a:gd name="T34" fmla="*/ 89 w 158"/>
                <a:gd name="T35" fmla="*/ 216 h 293"/>
                <a:gd name="T36" fmla="*/ 89 w 158"/>
                <a:gd name="T37" fmla="*/ 190 h 293"/>
                <a:gd name="T38" fmla="*/ 95 w 158"/>
                <a:gd name="T39" fmla="*/ 164 h 293"/>
                <a:gd name="T40" fmla="*/ 107 w 158"/>
                <a:gd name="T41" fmla="*/ 135 h 293"/>
                <a:gd name="T42" fmla="*/ 130 w 158"/>
                <a:gd name="T43" fmla="*/ 116 h 293"/>
                <a:gd name="T44" fmla="*/ 144 w 158"/>
                <a:gd name="T45" fmla="*/ 86 h 293"/>
                <a:gd name="T46" fmla="*/ 157 w 158"/>
                <a:gd name="T47" fmla="*/ 48 h 293"/>
                <a:gd name="T48" fmla="*/ 150 w 158"/>
                <a:gd name="T49" fmla="*/ 22 h 293"/>
                <a:gd name="T50" fmla="*/ 142 w 158"/>
                <a:gd name="T51" fmla="*/ 4 h 293"/>
                <a:gd name="T52" fmla="*/ 117 w 158"/>
                <a:gd name="T53" fmla="*/ 0 h 293"/>
                <a:gd name="T54" fmla="*/ 130 w 158"/>
                <a:gd name="T55" fmla="*/ 4 h 2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58"/>
                <a:gd name="T85" fmla="*/ 0 h 293"/>
                <a:gd name="T86" fmla="*/ 158 w 158"/>
                <a:gd name="T87" fmla="*/ 293 h 2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58" h="293">
                  <a:moveTo>
                    <a:pt x="130" y="4"/>
                  </a:moveTo>
                  <a:lnTo>
                    <a:pt x="104" y="0"/>
                  </a:lnTo>
                  <a:lnTo>
                    <a:pt x="76" y="0"/>
                  </a:lnTo>
                  <a:lnTo>
                    <a:pt x="46" y="18"/>
                  </a:lnTo>
                  <a:lnTo>
                    <a:pt x="27" y="41"/>
                  </a:lnTo>
                  <a:lnTo>
                    <a:pt x="14" y="75"/>
                  </a:lnTo>
                  <a:lnTo>
                    <a:pt x="3" y="111"/>
                  </a:lnTo>
                  <a:lnTo>
                    <a:pt x="0" y="150"/>
                  </a:lnTo>
                  <a:lnTo>
                    <a:pt x="5" y="194"/>
                  </a:lnTo>
                  <a:lnTo>
                    <a:pt x="16" y="251"/>
                  </a:lnTo>
                  <a:lnTo>
                    <a:pt x="30" y="270"/>
                  </a:lnTo>
                  <a:lnTo>
                    <a:pt x="46" y="288"/>
                  </a:lnTo>
                  <a:lnTo>
                    <a:pt x="64" y="292"/>
                  </a:lnTo>
                  <a:lnTo>
                    <a:pt x="80" y="288"/>
                  </a:lnTo>
                  <a:lnTo>
                    <a:pt x="95" y="281"/>
                  </a:lnTo>
                  <a:lnTo>
                    <a:pt x="104" y="257"/>
                  </a:lnTo>
                  <a:lnTo>
                    <a:pt x="102" y="235"/>
                  </a:lnTo>
                  <a:lnTo>
                    <a:pt x="89" y="216"/>
                  </a:lnTo>
                  <a:lnTo>
                    <a:pt x="89" y="190"/>
                  </a:lnTo>
                  <a:lnTo>
                    <a:pt x="95" y="164"/>
                  </a:lnTo>
                  <a:lnTo>
                    <a:pt x="107" y="135"/>
                  </a:lnTo>
                  <a:lnTo>
                    <a:pt x="130" y="116"/>
                  </a:lnTo>
                  <a:lnTo>
                    <a:pt x="144" y="86"/>
                  </a:lnTo>
                  <a:lnTo>
                    <a:pt x="157" y="48"/>
                  </a:lnTo>
                  <a:lnTo>
                    <a:pt x="150" y="22"/>
                  </a:lnTo>
                  <a:lnTo>
                    <a:pt x="142" y="4"/>
                  </a:lnTo>
                  <a:lnTo>
                    <a:pt x="117" y="0"/>
                  </a:lnTo>
                  <a:lnTo>
                    <a:pt x="13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1442" y="1240"/>
              <a:ext cx="208" cy="122"/>
            </a:xfrm>
            <a:custGeom>
              <a:avLst/>
              <a:gdLst>
                <a:gd name="T0" fmla="*/ 207 w 208"/>
                <a:gd name="T1" fmla="*/ 108 h 122"/>
                <a:gd name="T2" fmla="*/ 164 w 208"/>
                <a:gd name="T3" fmla="*/ 104 h 122"/>
                <a:gd name="T4" fmla="*/ 129 w 208"/>
                <a:gd name="T5" fmla="*/ 93 h 122"/>
                <a:gd name="T6" fmla="*/ 101 w 208"/>
                <a:gd name="T7" fmla="*/ 77 h 122"/>
                <a:gd name="T8" fmla="*/ 84 w 208"/>
                <a:gd name="T9" fmla="*/ 64 h 122"/>
                <a:gd name="T10" fmla="*/ 75 w 208"/>
                <a:gd name="T11" fmla="*/ 36 h 122"/>
                <a:gd name="T12" fmla="*/ 75 w 208"/>
                <a:gd name="T13" fmla="*/ 3 h 122"/>
                <a:gd name="T14" fmla="*/ 66 w 208"/>
                <a:gd name="T15" fmla="*/ 0 h 122"/>
                <a:gd name="T16" fmla="*/ 62 w 208"/>
                <a:gd name="T17" fmla="*/ 31 h 122"/>
                <a:gd name="T18" fmla="*/ 63 w 208"/>
                <a:gd name="T19" fmla="*/ 47 h 122"/>
                <a:gd name="T20" fmla="*/ 68 w 208"/>
                <a:gd name="T21" fmla="*/ 64 h 122"/>
                <a:gd name="T22" fmla="*/ 46 w 208"/>
                <a:gd name="T23" fmla="*/ 46 h 122"/>
                <a:gd name="T24" fmla="*/ 28 w 208"/>
                <a:gd name="T25" fmla="*/ 22 h 122"/>
                <a:gd name="T26" fmla="*/ 24 w 208"/>
                <a:gd name="T27" fmla="*/ 31 h 122"/>
                <a:gd name="T28" fmla="*/ 35 w 208"/>
                <a:gd name="T29" fmla="*/ 49 h 122"/>
                <a:gd name="T30" fmla="*/ 57 w 208"/>
                <a:gd name="T31" fmla="*/ 73 h 122"/>
                <a:gd name="T32" fmla="*/ 18 w 208"/>
                <a:gd name="T33" fmla="*/ 72 h 122"/>
                <a:gd name="T34" fmla="*/ 0 w 208"/>
                <a:gd name="T35" fmla="*/ 73 h 122"/>
                <a:gd name="T36" fmla="*/ 5 w 208"/>
                <a:gd name="T37" fmla="*/ 83 h 122"/>
                <a:gd name="T38" fmla="*/ 37 w 208"/>
                <a:gd name="T39" fmla="*/ 84 h 122"/>
                <a:gd name="T40" fmla="*/ 63 w 208"/>
                <a:gd name="T41" fmla="*/ 86 h 122"/>
                <a:gd name="T42" fmla="*/ 33 w 208"/>
                <a:gd name="T43" fmla="*/ 95 h 122"/>
                <a:gd name="T44" fmla="*/ 9 w 208"/>
                <a:gd name="T45" fmla="*/ 109 h 122"/>
                <a:gd name="T46" fmla="*/ 6 w 208"/>
                <a:gd name="T47" fmla="*/ 116 h 122"/>
                <a:gd name="T48" fmla="*/ 14 w 208"/>
                <a:gd name="T49" fmla="*/ 121 h 122"/>
                <a:gd name="T50" fmla="*/ 28 w 208"/>
                <a:gd name="T51" fmla="*/ 110 h 122"/>
                <a:gd name="T52" fmla="*/ 50 w 208"/>
                <a:gd name="T53" fmla="*/ 104 h 122"/>
                <a:gd name="T54" fmla="*/ 79 w 208"/>
                <a:gd name="T55" fmla="*/ 93 h 122"/>
                <a:gd name="T56" fmla="*/ 94 w 208"/>
                <a:gd name="T57" fmla="*/ 94 h 122"/>
                <a:gd name="T58" fmla="*/ 127 w 208"/>
                <a:gd name="T59" fmla="*/ 105 h 122"/>
                <a:gd name="T60" fmla="*/ 154 w 208"/>
                <a:gd name="T61" fmla="*/ 116 h 122"/>
                <a:gd name="T62" fmla="*/ 206 w 208"/>
                <a:gd name="T63" fmla="*/ 121 h 122"/>
                <a:gd name="T64" fmla="*/ 207 w 208"/>
                <a:gd name="T65" fmla="*/ 108 h 1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122"/>
                <a:gd name="T101" fmla="*/ 208 w 208"/>
                <a:gd name="T102" fmla="*/ 122 h 1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122">
                  <a:moveTo>
                    <a:pt x="207" y="108"/>
                  </a:moveTo>
                  <a:lnTo>
                    <a:pt x="164" y="104"/>
                  </a:lnTo>
                  <a:lnTo>
                    <a:pt x="129" y="93"/>
                  </a:lnTo>
                  <a:lnTo>
                    <a:pt x="101" y="77"/>
                  </a:lnTo>
                  <a:lnTo>
                    <a:pt x="84" y="64"/>
                  </a:lnTo>
                  <a:lnTo>
                    <a:pt x="75" y="36"/>
                  </a:lnTo>
                  <a:lnTo>
                    <a:pt x="75" y="3"/>
                  </a:lnTo>
                  <a:lnTo>
                    <a:pt x="66" y="0"/>
                  </a:lnTo>
                  <a:lnTo>
                    <a:pt x="62" y="31"/>
                  </a:lnTo>
                  <a:lnTo>
                    <a:pt x="63" y="47"/>
                  </a:lnTo>
                  <a:lnTo>
                    <a:pt x="68" y="64"/>
                  </a:lnTo>
                  <a:lnTo>
                    <a:pt x="46" y="46"/>
                  </a:lnTo>
                  <a:lnTo>
                    <a:pt x="28" y="22"/>
                  </a:lnTo>
                  <a:lnTo>
                    <a:pt x="24" y="31"/>
                  </a:lnTo>
                  <a:lnTo>
                    <a:pt x="35" y="49"/>
                  </a:lnTo>
                  <a:lnTo>
                    <a:pt x="57" y="73"/>
                  </a:lnTo>
                  <a:lnTo>
                    <a:pt x="18" y="72"/>
                  </a:lnTo>
                  <a:lnTo>
                    <a:pt x="0" y="73"/>
                  </a:lnTo>
                  <a:lnTo>
                    <a:pt x="5" y="83"/>
                  </a:lnTo>
                  <a:lnTo>
                    <a:pt x="37" y="84"/>
                  </a:lnTo>
                  <a:lnTo>
                    <a:pt x="63" y="86"/>
                  </a:lnTo>
                  <a:lnTo>
                    <a:pt x="33" y="95"/>
                  </a:lnTo>
                  <a:lnTo>
                    <a:pt x="9" y="109"/>
                  </a:lnTo>
                  <a:lnTo>
                    <a:pt x="6" y="116"/>
                  </a:lnTo>
                  <a:lnTo>
                    <a:pt x="14" y="121"/>
                  </a:lnTo>
                  <a:lnTo>
                    <a:pt x="28" y="110"/>
                  </a:lnTo>
                  <a:lnTo>
                    <a:pt x="50" y="104"/>
                  </a:lnTo>
                  <a:lnTo>
                    <a:pt x="79" y="93"/>
                  </a:lnTo>
                  <a:lnTo>
                    <a:pt x="94" y="94"/>
                  </a:lnTo>
                  <a:lnTo>
                    <a:pt x="127" y="105"/>
                  </a:lnTo>
                  <a:lnTo>
                    <a:pt x="154" y="116"/>
                  </a:lnTo>
                  <a:lnTo>
                    <a:pt x="206" y="121"/>
                  </a:lnTo>
                  <a:lnTo>
                    <a:pt x="207" y="108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1732" y="1364"/>
              <a:ext cx="292" cy="137"/>
            </a:xfrm>
            <a:custGeom>
              <a:avLst/>
              <a:gdLst>
                <a:gd name="T0" fmla="*/ 9 w 292"/>
                <a:gd name="T1" fmla="*/ 0 h 137"/>
                <a:gd name="T2" fmla="*/ 56 w 292"/>
                <a:gd name="T3" fmla="*/ 30 h 137"/>
                <a:gd name="T4" fmla="*/ 95 w 292"/>
                <a:gd name="T5" fmla="*/ 53 h 137"/>
                <a:gd name="T6" fmla="*/ 139 w 292"/>
                <a:gd name="T7" fmla="*/ 63 h 137"/>
                <a:gd name="T8" fmla="*/ 188 w 292"/>
                <a:gd name="T9" fmla="*/ 71 h 137"/>
                <a:gd name="T10" fmla="*/ 258 w 292"/>
                <a:gd name="T11" fmla="*/ 53 h 137"/>
                <a:gd name="T12" fmla="*/ 278 w 292"/>
                <a:gd name="T13" fmla="*/ 41 h 137"/>
                <a:gd name="T14" fmla="*/ 283 w 292"/>
                <a:gd name="T15" fmla="*/ 49 h 137"/>
                <a:gd name="T16" fmla="*/ 249 w 292"/>
                <a:gd name="T17" fmla="*/ 67 h 137"/>
                <a:gd name="T18" fmla="*/ 230 w 292"/>
                <a:gd name="T19" fmla="*/ 72 h 137"/>
                <a:gd name="T20" fmla="*/ 270 w 292"/>
                <a:gd name="T21" fmla="*/ 75 h 137"/>
                <a:gd name="T22" fmla="*/ 291 w 292"/>
                <a:gd name="T23" fmla="*/ 75 h 137"/>
                <a:gd name="T24" fmla="*/ 291 w 292"/>
                <a:gd name="T25" fmla="*/ 83 h 137"/>
                <a:gd name="T26" fmla="*/ 252 w 292"/>
                <a:gd name="T27" fmla="*/ 86 h 137"/>
                <a:gd name="T28" fmla="*/ 226 w 292"/>
                <a:gd name="T29" fmla="*/ 83 h 137"/>
                <a:gd name="T30" fmla="*/ 254 w 292"/>
                <a:gd name="T31" fmla="*/ 101 h 137"/>
                <a:gd name="T32" fmla="*/ 271 w 292"/>
                <a:gd name="T33" fmla="*/ 105 h 137"/>
                <a:gd name="T34" fmla="*/ 258 w 292"/>
                <a:gd name="T35" fmla="*/ 118 h 137"/>
                <a:gd name="T36" fmla="*/ 232 w 292"/>
                <a:gd name="T37" fmla="*/ 103 h 137"/>
                <a:gd name="T38" fmla="*/ 210 w 292"/>
                <a:gd name="T39" fmla="*/ 90 h 137"/>
                <a:gd name="T40" fmla="*/ 219 w 292"/>
                <a:gd name="T41" fmla="*/ 115 h 137"/>
                <a:gd name="T42" fmla="*/ 243 w 292"/>
                <a:gd name="T43" fmla="*/ 132 h 137"/>
                <a:gd name="T44" fmla="*/ 236 w 292"/>
                <a:gd name="T45" fmla="*/ 136 h 137"/>
                <a:gd name="T46" fmla="*/ 209 w 292"/>
                <a:gd name="T47" fmla="*/ 123 h 137"/>
                <a:gd name="T48" fmla="*/ 191 w 292"/>
                <a:gd name="T49" fmla="*/ 99 h 137"/>
                <a:gd name="T50" fmla="*/ 182 w 292"/>
                <a:gd name="T51" fmla="*/ 88 h 137"/>
                <a:gd name="T52" fmla="*/ 139 w 292"/>
                <a:gd name="T53" fmla="*/ 83 h 137"/>
                <a:gd name="T54" fmla="*/ 83 w 292"/>
                <a:gd name="T55" fmla="*/ 71 h 137"/>
                <a:gd name="T56" fmla="*/ 38 w 292"/>
                <a:gd name="T57" fmla="*/ 42 h 137"/>
                <a:gd name="T58" fmla="*/ 9 w 292"/>
                <a:gd name="T59" fmla="*/ 19 h 137"/>
                <a:gd name="T60" fmla="*/ 0 w 292"/>
                <a:gd name="T61" fmla="*/ 12 h 137"/>
                <a:gd name="T62" fmla="*/ 9 w 292"/>
                <a:gd name="T63" fmla="*/ 0 h 1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92"/>
                <a:gd name="T97" fmla="*/ 0 h 137"/>
                <a:gd name="T98" fmla="*/ 292 w 292"/>
                <a:gd name="T99" fmla="*/ 137 h 13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92" h="137">
                  <a:moveTo>
                    <a:pt x="9" y="0"/>
                  </a:moveTo>
                  <a:lnTo>
                    <a:pt x="56" y="30"/>
                  </a:lnTo>
                  <a:lnTo>
                    <a:pt x="95" y="53"/>
                  </a:lnTo>
                  <a:lnTo>
                    <a:pt x="139" y="63"/>
                  </a:lnTo>
                  <a:lnTo>
                    <a:pt x="188" y="71"/>
                  </a:lnTo>
                  <a:lnTo>
                    <a:pt x="258" y="53"/>
                  </a:lnTo>
                  <a:lnTo>
                    <a:pt x="278" y="41"/>
                  </a:lnTo>
                  <a:lnTo>
                    <a:pt x="283" y="49"/>
                  </a:lnTo>
                  <a:lnTo>
                    <a:pt x="249" y="67"/>
                  </a:lnTo>
                  <a:lnTo>
                    <a:pt x="230" y="72"/>
                  </a:lnTo>
                  <a:lnTo>
                    <a:pt x="270" y="75"/>
                  </a:lnTo>
                  <a:lnTo>
                    <a:pt x="291" y="75"/>
                  </a:lnTo>
                  <a:lnTo>
                    <a:pt x="291" y="83"/>
                  </a:lnTo>
                  <a:lnTo>
                    <a:pt x="252" y="86"/>
                  </a:lnTo>
                  <a:lnTo>
                    <a:pt x="226" y="83"/>
                  </a:lnTo>
                  <a:lnTo>
                    <a:pt x="254" y="101"/>
                  </a:lnTo>
                  <a:lnTo>
                    <a:pt x="271" y="105"/>
                  </a:lnTo>
                  <a:lnTo>
                    <a:pt x="258" y="118"/>
                  </a:lnTo>
                  <a:lnTo>
                    <a:pt x="232" y="103"/>
                  </a:lnTo>
                  <a:lnTo>
                    <a:pt x="210" y="90"/>
                  </a:lnTo>
                  <a:lnTo>
                    <a:pt x="219" y="115"/>
                  </a:lnTo>
                  <a:lnTo>
                    <a:pt x="243" y="132"/>
                  </a:lnTo>
                  <a:lnTo>
                    <a:pt x="236" y="136"/>
                  </a:lnTo>
                  <a:lnTo>
                    <a:pt x="209" y="123"/>
                  </a:lnTo>
                  <a:lnTo>
                    <a:pt x="191" y="99"/>
                  </a:lnTo>
                  <a:lnTo>
                    <a:pt x="182" y="88"/>
                  </a:lnTo>
                  <a:lnTo>
                    <a:pt x="139" y="83"/>
                  </a:lnTo>
                  <a:lnTo>
                    <a:pt x="83" y="71"/>
                  </a:lnTo>
                  <a:lnTo>
                    <a:pt x="38" y="42"/>
                  </a:lnTo>
                  <a:lnTo>
                    <a:pt x="9" y="19"/>
                  </a:lnTo>
                  <a:lnTo>
                    <a:pt x="0" y="12"/>
                  </a:lnTo>
                  <a:lnTo>
                    <a:pt x="9" y="0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1486" y="1593"/>
              <a:ext cx="157" cy="215"/>
            </a:xfrm>
            <a:custGeom>
              <a:avLst/>
              <a:gdLst>
                <a:gd name="T0" fmla="*/ 130 w 157"/>
                <a:gd name="T1" fmla="*/ 4 h 215"/>
                <a:gd name="T2" fmla="*/ 101 w 157"/>
                <a:gd name="T3" fmla="*/ 34 h 215"/>
                <a:gd name="T4" fmla="*/ 79 w 157"/>
                <a:gd name="T5" fmla="*/ 57 h 215"/>
                <a:gd name="T6" fmla="*/ 73 w 157"/>
                <a:gd name="T7" fmla="*/ 77 h 215"/>
                <a:gd name="T8" fmla="*/ 75 w 157"/>
                <a:gd name="T9" fmla="*/ 98 h 215"/>
                <a:gd name="T10" fmla="*/ 86 w 157"/>
                <a:gd name="T11" fmla="*/ 120 h 215"/>
                <a:gd name="T12" fmla="*/ 105 w 157"/>
                <a:gd name="T13" fmla="*/ 147 h 215"/>
                <a:gd name="T14" fmla="*/ 121 w 157"/>
                <a:gd name="T15" fmla="*/ 167 h 215"/>
                <a:gd name="T16" fmla="*/ 126 w 157"/>
                <a:gd name="T17" fmla="*/ 184 h 215"/>
                <a:gd name="T18" fmla="*/ 99 w 157"/>
                <a:gd name="T19" fmla="*/ 178 h 215"/>
                <a:gd name="T20" fmla="*/ 60 w 157"/>
                <a:gd name="T21" fmla="*/ 176 h 215"/>
                <a:gd name="T22" fmla="*/ 22 w 157"/>
                <a:gd name="T23" fmla="*/ 184 h 215"/>
                <a:gd name="T24" fmla="*/ 0 w 157"/>
                <a:gd name="T25" fmla="*/ 195 h 215"/>
                <a:gd name="T26" fmla="*/ 9 w 157"/>
                <a:gd name="T27" fmla="*/ 208 h 215"/>
                <a:gd name="T28" fmla="*/ 29 w 157"/>
                <a:gd name="T29" fmla="*/ 214 h 215"/>
                <a:gd name="T30" fmla="*/ 44 w 157"/>
                <a:gd name="T31" fmla="*/ 201 h 215"/>
                <a:gd name="T32" fmla="*/ 64 w 157"/>
                <a:gd name="T33" fmla="*/ 193 h 215"/>
                <a:gd name="T34" fmla="*/ 88 w 157"/>
                <a:gd name="T35" fmla="*/ 193 h 215"/>
                <a:gd name="T36" fmla="*/ 117 w 157"/>
                <a:gd name="T37" fmla="*/ 199 h 215"/>
                <a:gd name="T38" fmla="*/ 131 w 157"/>
                <a:gd name="T39" fmla="*/ 208 h 215"/>
                <a:gd name="T40" fmla="*/ 149 w 157"/>
                <a:gd name="T41" fmla="*/ 208 h 215"/>
                <a:gd name="T42" fmla="*/ 156 w 157"/>
                <a:gd name="T43" fmla="*/ 199 h 215"/>
                <a:gd name="T44" fmla="*/ 156 w 157"/>
                <a:gd name="T45" fmla="*/ 186 h 215"/>
                <a:gd name="T46" fmla="*/ 143 w 157"/>
                <a:gd name="T47" fmla="*/ 174 h 215"/>
                <a:gd name="T48" fmla="*/ 126 w 157"/>
                <a:gd name="T49" fmla="*/ 150 h 215"/>
                <a:gd name="T50" fmla="*/ 108 w 157"/>
                <a:gd name="T51" fmla="*/ 126 h 215"/>
                <a:gd name="T52" fmla="*/ 92 w 157"/>
                <a:gd name="T53" fmla="*/ 101 h 215"/>
                <a:gd name="T54" fmla="*/ 92 w 157"/>
                <a:gd name="T55" fmla="*/ 75 h 215"/>
                <a:gd name="T56" fmla="*/ 101 w 157"/>
                <a:gd name="T57" fmla="*/ 60 h 215"/>
                <a:gd name="T58" fmla="*/ 123 w 157"/>
                <a:gd name="T59" fmla="*/ 41 h 215"/>
                <a:gd name="T60" fmla="*/ 140 w 157"/>
                <a:gd name="T61" fmla="*/ 27 h 215"/>
                <a:gd name="T62" fmla="*/ 153 w 157"/>
                <a:gd name="T63" fmla="*/ 15 h 215"/>
                <a:gd name="T64" fmla="*/ 139 w 157"/>
                <a:gd name="T65" fmla="*/ 0 h 215"/>
                <a:gd name="T66" fmla="*/ 130 w 157"/>
                <a:gd name="T67" fmla="*/ 4 h 21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7"/>
                <a:gd name="T103" fmla="*/ 0 h 215"/>
                <a:gd name="T104" fmla="*/ 157 w 157"/>
                <a:gd name="T105" fmla="*/ 215 h 21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7" h="215">
                  <a:moveTo>
                    <a:pt x="130" y="4"/>
                  </a:moveTo>
                  <a:lnTo>
                    <a:pt x="101" y="34"/>
                  </a:lnTo>
                  <a:lnTo>
                    <a:pt x="79" y="57"/>
                  </a:lnTo>
                  <a:lnTo>
                    <a:pt x="73" y="77"/>
                  </a:lnTo>
                  <a:lnTo>
                    <a:pt x="75" y="98"/>
                  </a:lnTo>
                  <a:lnTo>
                    <a:pt x="86" y="120"/>
                  </a:lnTo>
                  <a:lnTo>
                    <a:pt x="105" y="147"/>
                  </a:lnTo>
                  <a:lnTo>
                    <a:pt x="121" y="167"/>
                  </a:lnTo>
                  <a:lnTo>
                    <a:pt x="126" y="184"/>
                  </a:lnTo>
                  <a:lnTo>
                    <a:pt x="99" y="178"/>
                  </a:lnTo>
                  <a:lnTo>
                    <a:pt x="60" y="176"/>
                  </a:lnTo>
                  <a:lnTo>
                    <a:pt x="22" y="184"/>
                  </a:lnTo>
                  <a:lnTo>
                    <a:pt x="0" y="195"/>
                  </a:lnTo>
                  <a:lnTo>
                    <a:pt x="9" y="208"/>
                  </a:lnTo>
                  <a:lnTo>
                    <a:pt x="29" y="214"/>
                  </a:lnTo>
                  <a:lnTo>
                    <a:pt x="44" y="201"/>
                  </a:lnTo>
                  <a:lnTo>
                    <a:pt x="64" y="193"/>
                  </a:lnTo>
                  <a:lnTo>
                    <a:pt x="88" y="193"/>
                  </a:lnTo>
                  <a:lnTo>
                    <a:pt x="117" y="199"/>
                  </a:lnTo>
                  <a:lnTo>
                    <a:pt x="131" y="208"/>
                  </a:lnTo>
                  <a:lnTo>
                    <a:pt x="149" y="208"/>
                  </a:lnTo>
                  <a:lnTo>
                    <a:pt x="156" y="199"/>
                  </a:lnTo>
                  <a:lnTo>
                    <a:pt x="156" y="186"/>
                  </a:lnTo>
                  <a:lnTo>
                    <a:pt x="143" y="174"/>
                  </a:lnTo>
                  <a:lnTo>
                    <a:pt x="126" y="150"/>
                  </a:lnTo>
                  <a:lnTo>
                    <a:pt x="108" y="126"/>
                  </a:lnTo>
                  <a:lnTo>
                    <a:pt x="92" y="101"/>
                  </a:lnTo>
                  <a:lnTo>
                    <a:pt x="92" y="75"/>
                  </a:lnTo>
                  <a:lnTo>
                    <a:pt x="101" y="60"/>
                  </a:lnTo>
                  <a:lnTo>
                    <a:pt x="123" y="41"/>
                  </a:lnTo>
                  <a:lnTo>
                    <a:pt x="140" y="27"/>
                  </a:lnTo>
                  <a:lnTo>
                    <a:pt x="153" y="15"/>
                  </a:lnTo>
                  <a:lnTo>
                    <a:pt x="139" y="0"/>
                  </a:lnTo>
                  <a:lnTo>
                    <a:pt x="13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1644" y="1601"/>
              <a:ext cx="170" cy="273"/>
            </a:xfrm>
            <a:custGeom>
              <a:avLst/>
              <a:gdLst>
                <a:gd name="T0" fmla="*/ 40 w 170"/>
                <a:gd name="T1" fmla="*/ 8 h 273"/>
                <a:gd name="T2" fmla="*/ 35 w 170"/>
                <a:gd name="T3" fmla="*/ 53 h 273"/>
                <a:gd name="T4" fmla="*/ 35 w 170"/>
                <a:gd name="T5" fmla="*/ 83 h 273"/>
                <a:gd name="T6" fmla="*/ 43 w 170"/>
                <a:gd name="T7" fmla="*/ 113 h 273"/>
                <a:gd name="T8" fmla="*/ 60 w 170"/>
                <a:gd name="T9" fmla="*/ 139 h 273"/>
                <a:gd name="T10" fmla="*/ 86 w 170"/>
                <a:gd name="T11" fmla="*/ 165 h 273"/>
                <a:gd name="T12" fmla="*/ 114 w 170"/>
                <a:gd name="T13" fmla="*/ 183 h 273"/>
                <a:gd name="T14" fmla="*/ 136 w 170"/>
                <a:gd name="T15" fmla="*/ 195 h 273"/>
                <a:gd name="T16" fmla="*/ 161 w 170"/>
                <a:gd name="T17" fmla="*/ 197 h 273"/>
                <a:gd name="T18" fmla="*/ 169 w 170"/>
                <a:gd name="T19" fmla="*/ 207 h 273"/>
                <a:gd name="T20" fmla="*/ 169 w 170"/>
                <a:gd name="T21" fmla="*/ 217 h 273"/>
                <a:gd name="T22" fmla="*/ 153 w 170"/>
                <a:gd name="T23" fmla="*/ 224 h 273"/>
                <a:gd name="T24" fmla="*/ 136 w 170"/>
                <a:gd name="T25" fmla="*/ 231 h 273"/>
                <a:gd name="T26" fmla="*/ 119 w 170"/>
                <a:gd name="T27" fmla="*/ 233 h 273"/>
                <a:gd name="T28" fmla="*/ 91 w 170"/>
                <a:gd name="T29" fmla="*/ 248 h 273"/>
                <a:gd name="T30" fmla="*/ 82 w 170"/>
                <a:gd name="T31" fmla="*/ 261 h 273"/>
                <a:gd name="T32" fmla="*/ 79 w 170"/>
                <a:gd name="T33" fmla="*/ 272 h 273"/>
                <a:gd name="T34" fmla="*/ 62 w 170"/>
                <a:gd name="T35" fmla="*/ 272 h 273"/>
                <a:gd name="T36" fmla="*/ 44 w 170"/>
                <a:gd name="T37" fmla="*/ 261 h 273"/>
                <a:gd name="T38" fmla="*/ 62 w 170"/>
                <a:gd name="T39" fmla="*/ 246 h 273"/>
                <a:gd name="T40" fmla="*/ 78 w 170"/>
                <a:gd name="T41" fmla="*/ 233 h 273"/>
                <a:gd name="T42" fmla="*/ 104 w 170"/>
                <a:gd name="T43" fmla="*/ 224 h 273"/>
                <a:gd name="T44" fmla="*/ 123 w 170"/>
                <a:gd name="T45" fmla="*/ 220 h 273"/>
                <a:gd name="T46" fmla="*/ 148 w 170"/>
                <a:gd name="T47" fmla="*/ 213 h 273"/>
                <a:gd name="T48" fmla="*/ 105 w 170"/>
                <a:gd name="T49" fmla="*/ 201 h 273"/>
                <a:gd name="T50" fmla="*/ 75 w 170"/>
                <a:gd name="T51" fmla="*/ 180 h 273"/>
                <a:gd name="T52" fmla="*/ 53 w 170"/>
                <a:gd name="T53" fmla="*/ 157 h 273"/>
                <a:gd name="T54" fmla="*/ 34 w 170"/>
                <a:gd name="T55" fmla="*/ 134 h 273"/>
                <a:gd name="T56" fmla="*/ 21 w 170"/>
                <a:gd name="T57" fmla="*/ 104 h 273"/>
                <a:gd name="T58" fmla="*/ 8 w 170"/>
                <a:gd name="T59" fmla="*/ 71 h 273"/>
                <a:gd name="T60" fmla="*/ 0 w 170"/>
                <a:gd name="T61" fmla="*/ 38 h 273"/>
                <a:gd name="T62" fmla="*/ 0 w 170"/>
                <a:gd name="T63" fmla="*/ 11 h 273"/>
                <a:gd name="T64" fmla="*/ 14 w 170"/>
                <a:gd name="T65" fmla="*/ 1 h 273"/>
                <a:gd name="T66" fmla="*/ 34 w 170"/>
                <a:gd name="T67" fmla="*/ 0 h 273"/>
                <a:gd name="T68" fmla="*/ 40 w 170"/>
                <a:gd name="T69" fmla="*/ 8 h 2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0"/>
                <a:gd name="T106" fmla="*/ 0 h 273"/>
                <a:gd name="T107" fmla="*/ 170 w 170"/>
                <a:gd name="T108" fmla="*/ 273 h 2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0" h="273">
                  <a:moveTo>
                    <a:pt x="40" y="8"/>
                  </a:moveTo>
                  <a:lnTo>
                    <a:pt x="35" y="53"/>
                  </a:lnTo>
                  <a:lnTo>
                    <a:pt x="35" y="83"/>
                  </a:lnTo>
                  <a:lnTo>
                    <a:pt x="43" y="113"/>
                  </a:lnTo>
                  <a:lnTo>
                    <a:pt x="60" y="139"/>
                  </a:lnTo>
                  <a:lnTo>
                    <a:pt x="86" y="165"/>
                  </a:lnTo>
                  <a:lnTo>
                    <a:pt x="114" y="183"/>
                  </a:lnTo>
                  <a:lnTo>
                    <a:pt x="136" y="195"/>
                  </a:lnTo>
                  <a:lnTo>
                    <a:pt x="161" y="197"/>
                  </a:lnTo>
                  <a:lnTo>
                    <a:pt x="169" y="207"/>
                  </a:lnTo>
                  <a:lnTo>
                    <a:pt x="169" y="217"/>
                  </a:lnTo>
                  <a:lnTo>
                    <a:pt x="153" y="224"/>
                  </a:lnTo>
                  <a:lnTo>
                    <a:pt x="136" y="231"/>
                  </a:lnTo>
                  <a:lnTo>
                    <a:pt x="119" y="233"/>
                  </a:lnTo>
                  <a:lnTo>
                    <a:pt x="91" y="248"/>
                  </a:lnTo>
                  <a:lnTo>
                    <a:pt x="82" y="261"/>
                  </a:lnTo>
                  <a:lnTo>
                    <a:pt x="79" y="272"/>
                  </a:lnTo>
                  <a:lnTo>
                    <a:pt x="62" y="272"/>
                  </a:lnTo>
                  <a:lnTo>
                    <a:pt x="44" y="261"/>
                  </a:lnTo>
                  <a:lnTo>
                    <a:pt x="62" y="246"/>
                  </a:lnTo>
                  <a:lnTo>
                    <a:pt x="78" y="233"/>
                  </a:lnTo>
                  <a:lnTo>
                    <a:pt x="104" y="224"/>
                  </a:lnTo>
                  <a:lnTo>
                    <a:pt x="123" y="220"/>
                  </a:lnTo>
                  <a:lnTo>
                    <a:pt x="148" y="213"/>
                  </a:lnTo>
                  <a:lnTo>
                    <a:pt x="105" y="201"/>
                  </a:lnTo>
                  <a:lnTo>
                    <a:pt x="75" y="180"/>
                  </a:lnTo>
                  <a:lnTo>
                    <a:pt x="53" y="157"/>
                  </a:lnTo>
                  <a:lnTo>
                    <a:pt x="34" y="134"/>
                  </a:lnTo>
                  <a:lnTo>
                    <a:pt x="21" y="104"/>
                  </a:lnTo>
                  <a:lnTo>
                    <a:pt x="8" y="71"/>
                  </a:lnTo>
                  <a:lnTo>
                    <a:pt x="0" y="38"/>
                  </a:lnTo>
                  <a:lnTo>
                    <a:pt x="0" y="11"/>
                  </a:lnTo>
                  <a:lnTo>
                    <a:pt x="14" y="1"/>
                  </a:lnTo>
                  <a:lnTo>
                    <a:pt x="34" y="0"/>
                  </a:lnTo>
                  <a:lnTo>
                    <a:pt x="40" y="8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3077" name="Rectangle 20"/>
          <p:cNvSpPr>
            <a:spLocks noChangeArrowheads="1"/>
          </p:cNvSpPr>
          <p:nvPr/>
        </p:nvSpPr>
        <p:spPr bwMode="auto">
          <a:xfrm>
            <a:off x="828675" y="2263775"/>
            <a:ext cx="55895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Times New Roman" charset="0"/>
              </a:rPr>
              <a:t>AOC Oost GL44 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Times New Roman" charset="0"/>
              </a:rPr>
              <a:t>Docent: 	</a:t>
            </a:r>
          </a:p>
        </p:txBody>
      </p:sp>
      <p:sp>
        <p:nvSpPr>
          <p:cNvPr id="3078" name="Freeform 74"/>
          <p:cNvSpPr>
            <a:spLocks/>
          </p:cNvSpPr>
          <p:nvPr/>
        </p:nvSpPr>
        <p:spPr bwMode="auto">
          <a:xfrm>
            <a:off x="3929063" y="4090988"/>
            <a:ext cx="409575" cy="342900"/>
          </a:xfrm>
          <a:custGeom>
            <a:avLst/>
            <a:gdLst>
              <a:gd name="T0" fmla="*/ 0 w 258"/>
              <a:gd name="T1" fmla="*/ 2147483647 h 216"/>
              <a:gd name="T2" fmla="*/ 2147483647 w 258"/>
              <a:gd name="T3" fmla="*/ 2147483647 h 216"/>
              <a:gd name="T4" fmla="*/ 2147483647 w 258"/>
              <a:gd name="T5" fmla="*/ 2147483647 h 216"/>
              <a:gd name="T6" fmla="*/ 2147483647 w 258"/>
              <a:gd name="T7" fmla="*/ 2147483647 h 216"/>
              <a:gd name="T8" fmla="*/ 2147483647 w 258"/>
              <a:gd name="T9" fmla="*/ 2147483647 h 216"/>
              <a:gd name="T10" fmla="*/ 2147483647 w 258"/>
              <a:gd name="T11" fmla="*/ 2147483647 h 216"/>
              <a:gd name="T12" fmla="*/ 2147483647 w 258"/>
              <a:gd name="T13" fmla="*/ 2147483647 h 216"/>
              <a:gd name="T14" fmla="*/ 2147483647 w 258"/>
              <a:gd name="T15" fmla="*/ 0 h 216"/>
              <a:gd name="T16" fmla="*/ 2147483647 w 258"/>
              <a:gd name="T17" fmla="*/ 2147483647 h 216"/>
              <a:gd name="T18" fmla="*/ 2147483647 w 258"/>
              <a:gd name="T19" fmla="*/ 2147483647 h 216"/>
              <a:gd name="T20" fmla="*/ 2147483647 w 258"/>
              <a:gd name="T21" fmla="*/ 2147483647 h 216"/>
              <a:gd name="T22" fmla="*/ 2147483647 w 258"/>
              <a:gd name="T23" fmla="*/ 2147483647 h 216"/>
              <a:gd name="T24" fmla="*/ 2147483647 w 258"/>
              <a:gd name="T25" fmla="*/ 2147483647 h 216"/>
              <a:gd name="T26" fmla="*/ 2147483647 w 258"/>
              <a:gd name="T27" fmla="*/ 2147483647 h 216"/>
              <a:gd name="T28" fmla="*/ 2147483647 w 258"/>
              <a:gd name="T29" fmla="*/ 2147483647 h 216"/>
              <a:gd name="T30" fmla="*/ 2147483647 w 258"/>
              <a:gd name="T31" fmla="*/ 2147483647 h 216"/>
              <a:gd name="T32" fmla="*/ 2147483647 w 258"/>
              <a:gd name="T33" fmla="*/ 2147483647 h 216"/>
              <a:gd name="T34" fmla="*/ 2147483647 w 258"/>
              <a:gd name="T35" fmla="*/ 2147483647 h 216"/>
              <a:gd name="T36" fmla="*/ 2147483647 w 258"/>
              <a:gd name="T37" fmla="*/ 2147483647 h 216"/>
              <a:gd name="T38" fmla="*/ 0 w 258"/>
              <a:gd name="T39" fmla="*/ 2147483647 h 2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8"/>
              <a:gd name="T61" fmla="*/ 0 h 216"/>
              <a:gd name="T62" fmla="*/ 258 w 258"/>
              <a:gd name="T63" fmla="*/ 216 h 2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8" h="216">
                <a:moveTo>
                  <a:pt x="0" y="76"/>
                </a:moveTo>
                <a:lnTo>
                  <a:pt x="18" y="76"/>
                </a:lnTo>
                <a:lnTo>
                  <a:pt x="42" y="71"/>
                </a:lnTo>
                <a:lnTo>
                  <a:pt x="68" y="66"/>
                </a:lnTo>
                <a:lnTo>
                  <a:pt x="85" y="61"/>
                </a:lnTo>
                <a:lnTo>
                  <a:pt x="118" y="46"/>
                </a:lnTo>
                <a:lnTo>
                  <a:pt x="148" y="20"/>
                </a:lnTo>
                <a:lnTo>
                  <a:pt x="163" y="0"/>
                </a:lnTo>
                <a:lnTo>
                  <a:pt x="257" y="94"/>
                </a:lnTo>
                <a:lnTo>
                  <a:pt x="256" y="110"/>
                </a:lnTo>
                <a:lnTo>
                  <a:pt x="249" y="127"/>
                </a:lnTo>
                <a:lnTo>
                  <a:pt x="234" y="143"/>
                </a:lnTo>
                <a:lnTo>
                  <a:pt x="219" y="158"/>
                </a:lnTo>
                <a:lnTo>
                  <a:pt x="202" y="169"/>
                </a:lnTo>
                <a:lnTo>
                  <a:pt x="176" y="181"/>
                </a:lnTo>
                <a:lnTo>
                  <a:pt x="148" y="193"/>
                </a:lnTo>
                <a:lnTo>
                  <a:pt x="113" y="203"/>
                </a:lnTo>
                <a:lnTo>
                  <a:pt x="83" y="210"/>
                </a:lnTo>
                <a:lnTo>
                  <a:pt x="63" y="215"/>
                </a:lnTo>
                <a:lnTo>
                  <a:pt x="0" y="76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333F5-CA9D-4F03-B42D-0AD04EFFCBB9}" type="slidenum">
              <a:rPr lang="nl-NL"/>
              <a:pPr>
                <a:defRPr/>
              </a:pPr>
              <a:t>10</a:t>
            </a:fld>
            <a:endParaRPr lang="nl-NL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Typen projecten</a:t>
            </a:r>
            <a:endParaRPr lang="nl-NL" altLang="nl-NL" sz="3200" b="1" i="1" smtClean="0"/>
          </a:p>
        </p:txBody>
      </p:sp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1409700" y="3624263"/>
            <a:ext cx="6996113" cy="2695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57200" indent="-457200"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2000">
                <a:solidFill>
                  <a:srgbClr val="0000FF"/>
                </a:solidFill>
              </a:rPr>
              <a:t>Voorbeelden</a:t>
            </a:r>
          </a:p>
          <a:p>
            <a:pPr eaLnBrk="1" hangingPunct="1">
              <a:spcBef>
                <a:spcPct val="50000"/>
              </a:spcBef>
              <a:buFontTx/>
              <a:buAutoNum type="arabicPlain"/>
            </a:pPr>
            <a:r>
              <a:rPr lang="nl-NL" altLang="nl-NL" sz="2000">
                <a:solidFill>
                  <a:srgbClr val="0000FF"/>
                </a:solidFill>
              </a:rPr>
              <a:t>brug bouwen, aanleg van een spoorlijn,</a:t>
            </a:r>
            <a:br>
              <a:rPr lang="nl-NL" altLang="nl-NL" sz="2000">
                <a:solidFill>
                  <a:srgbClr val="0000FF"/>
                </a:solidFill>
              </a:rPr>
            </a:br>
            <a:r>
              <a:rPr lang="nl-NL" altLang="nl-NL" sz="2000">
                <a:solidFill>
                  <a:srgbClr val="0000FF"/>
                </a:solidFill>
              </a:rPr>
              <a:t>aanleg computernetwerk</a:t>
            </a:r>
          </a:p>
          <a:p>
            <a:pPr eaLnBrk="1" hangingPunct="1">
              <a:spcBef>
                <a:spcPct val="50000"/>
              </a:spcBef>
              <a:buFontTx/>
              <a:buAutoNum type="arabicPlain"/>
            </a:pPr>
            <a:r>
              <a:rPr lang="nl-NL" altLang="nl-NL" sz="2000">
                <a:solidFill>
                  <a:srgbClr val="0000FF"/>
                </a:solidFill>
              </a:rPr>
              <a:t>aanpassen werkprocedures</a:t>
            </a:r>
            <a:br>
              <a:rPr lang="nl-NL" altLang="nl-NL" sz="2000">
                <a:solidFill>
                  <a:srgbClr val="0000FF"/>
                </a:solidFill>
              </a:rPr>
            </a:br>
            <a:r>
              <a:rPr lang="nl-NL" altLang="nl-NL" sz="2000">
                <a:solidFill>
                  <a:srgbClr val="0000FF"/>
                </a:solidFill>
              </a:rPr>
              <a:t>reorganiseren van een afdeling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2000">
                <a:solidFill>
                  <a:srgbClr val="0000FF"/>
                </a:solidFill>
              </a:rPr>
              <a:t>3	automatiseringsprojecten</a:t>
            </a:r>
            <a:br>
              <a:rPr lang="nl-NL" altLang="nl-NL" sz="2000">
                <a:solidFill>
                  <a:srgbClr val="0000FF"/>
                </a:solidFill>
              </a:rPr>
            </a:br>
            <a:r>
              <a:rPr lang="nl-NL" altLang="nl-NL" sz="2000">
                <a:solidFill>
                  <a:srgbClr val="0000FF"/>
                </a:solidFill>
              </a:rPr>
              <a:t>verhuizing van een fabriek</a:t>
            </a:r>
          </a:p>
        </p:txBody>
      </p:sp>
      <p:sp>
        <p:nvSpPr>
          <p:cNvPr id="12293" name="Text Box 26"/>
          <p:cNvSpPr txBox="1">
            <a:spLocks noChangeArrowheads="1"/>
          </p:cNvSpPr>
          <p:nvPr/>
        </p:nvSpPr>
        <p:spPr bwMode="auto">
          <a:xfrm>
            <a:off x="1357313" y="1890713"/>
            <a:ext cx="7010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2000"/>
              <a:t>1	Technische projecten</a:t>
            </a:r>
            <a:br>
              <a:rPr lang="nl-NL" altLang="nl-NL" sz="2000"/>
            </a:br>
            <a:r>
              <a:rPr lang="nl-NL" altLang="nl-NL" sz="2000"/>
              <a:t>2	Sociale projecten</a:t>
            </a:r>
            <a:br>
              <a:rPr lang="nl-NL" altLang="nl-NL" sz="2000"/>
            </a:br>
            <a:r>
              <a:rPr lang="nl-NL" altLang="nl-NL" sz="2000"/>
              <a:t>3	Gemengde projecten</a:t>
            </a:r>
            <a:br>
              <a:rPr lang="nl-NL" altLang="nl-NL" sz="2000"/>
            </a:br>
            <a:endParaRPr lang="nl-NL" altLang="nl-NL" sz="2400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1336675" y="2968625"/>
            <a:ext cx="4664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/>
              <a:t>Welk type </a:t>
            </a:r>
            <a:r>
              <a:rPr lang="en-US" altLang="nl-NL" sz="2000"/>
              <a:t>project </a:t>
            </a:r>
            <a:r>
              <a:rPr lang="nl-NL" altLang="nl-NL" sz="2000"/>
              <a:t>is het “moeilijkst”?</a:t>
            </a:r>
          </a:p>
        </p:txBody>
      </p:sp>
      <p:pic>
        <p:nvPicPr>
          <p:cNvPr id="58396" name="Picture 28" descr="BD0002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779713"/>
            <a:ext cx="86201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A8EDF-C7F5-4E64-8B3A-206A1B5A8A10}" type="slidenum">
              <a:rPr lang="nl-NL"/>
              <a:pPr>
                <a:defRPr/>
              </a:pPr>
              <a:t>11</a:t>
            </a:fld>
            <a:endParaRPr lang="nl-NL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Principes van projectmatig werken</a:t>
            </a:r>
            <a:r>
              <a:rPr lang="nl-NL" altLang="nl-NL" sz="3200" b="1" i="1" smtClean="0"/>
              <a:t>	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419350"/>
            <a:ext cx="5715000" cy="3286125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Eerst denken, dan doen!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sz="20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Project doordenken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000" smtClean="0">
                <a:solidFill>
                  <a:srgbClr val="0000FF"/>
                </a:solidFill>
              </a:rPr>
              <a:t>	Van voor naar achter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000" smtClean="0">
                <a:solidFill>
                  <a:srgbClr val="0000FF"/>
                </a:solidFill>
              </a:rPr>
              <a:t>		en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000" smtClean="0">
                <a:solidFill>
                  <a:srgbClr val="0000FF"/>
                </a:solidFill>
              </a:rPr>
              <a:t>	Van achter naar voor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altLang="nl-NL" sz="200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Werken van grof naar fijn: Top-Down	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000" smtClean="0">
                <a:solidFill>
                  <a:srgbClr val="0000FF"/>
                </a:solidFill>
              </a:rPr>
              <a:t>     Dus: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 altLang="nl-NL" sz="2000" smtClean="0">
                <a:solidFill>
                  <a:srgbClr val="0000FF"/>
                </a:solidFill>
              </a:rPr>
              <a:t>	Eerst de grote lijnen, dan de details!</a:t>
            </a:r>
          </a:p>
        </p:txBody>
      </p:sp>
      <p:graphicFrame>
        <p:nvGraphicFramePr>
          <p:cNvPr id="13317" name="Object 4"/>
          <p:cNvGraphicFramePr>
            <a:graphicFrameLocks/>
          </p:cNvGraphicFramePr>
          <p:nvPr/>
        </p:nvGraphicFramePr>
        <p:xfrm>
          <a:off x="723900" y="2466975"/>
          <a:ext cx="146050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Illustratie" r:id="rId3" imgW="1460500" imgH="3143250" progId="MS_ClipArt_Gallery.2">
                  <p:embed/>
                </p:oleObj>
              </mc:Choice>
              <mc:Fallback>
                <p:oleObj name="Illustratie" r:id="rId3" imgW="1460500" imgH="314325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466975"/>
                        <a:ext cx="1460500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60036-92E3-43FE-836B-1347E51021B8}" type="slidenum">
              <a:rPr lang="nl-NL"/>
              <a:pPr>
                <a:defRPr/>
              </a:pPr>
              <a:t>12</a:t>
            </a:fld>
            <a:endParaRPr lang="nl-NL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Faseren van een project</a:t>
            </a:r>
            <a:endParaRPr lang="nl-NL" altLang="nl-NL" sz="3200" b="1" i="1" smtClean="0"/>
          </a:p>
        </p:txBody>
      </p:sp>
      <p:sp>
        <p:nvSpPr>
          <p:cNvPr id="14340" name="Rectangle 18"/>
          <p:cNvSpPr>
            <a:spLocks noChangeArrowheads="1"/>
          </p:cNvSpPr>
          <p:nvPr/>
        </p:nvSpPr>
        <p:spPr bwMode="auto">
          <a:xfrm>
            <a:off x="1165225" y="1627188"/>
            <a:ext cx="996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>
                <a:latin typeface="Times New Roman" charset="0"/>
              </a:rPr>
              <a:t>fase:</a:t>
            </a:r>
          </a:p>
        </p:txBody>
      </p:sp>
      <p:sp>
        <p:nvSpPr>
          <p:cNvPr id="14341" name="Text Box 21"/>
          <p:cNvSpPr txBox="1">
            <a:spLocks noChangeArrowheads="1"/>
          </p:cNvSpPr>
          <p:nvPr/>
        </p:nvSpPr>
        <p:spPr bwMode="auto">
          <a:xfrm>
            <a:off x="769938" y="5729288"/>
            <a:ext cx="4822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Vraag: Waarom wordt fasering toegepast?</a:t>
            </a:r>
          </a:p>
        </p:txBody>
      </p:sp>
      <p:graphicFrame>
        <p:nvGraphicFramePr>
          <p:cNvPr id="14342" name="Object 30"/>
          <p:cNvGraphicFramePr>
            <a:graphicFrameLocks noChangeAspect="1"/>
          </p:cNvGraphicFramePr>
          <p:nvPr/>
        </p:nvGraphicFramePr>
        <p:xfrm>
          <a:off x="701675" y="2255838"/>
          <a:ext cx="7680325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SmartDraw" r:id="rId3" imgW="6597396" imgH="2886456" progId="SmartDraw.2">
                  <p:embed/>
                </p:oleObj>
              </mc:Choice>
              <mc:Fallback>
                <p:oleObj name="SmartDraw" r:id="rId3" imgW="6597396" imgH="2886456" progId="SmartDraw.2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255838"/>
                        <a:ext cx="7680325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A209E-8D78-4B1C-BF39-B5B27EA77AF3}" type="slidenum">
              <a:rPr lang="nl-NL"/>
              <a:pPr>
                <a:defRPr/>
              </a:pPr>
              <a:t>13</a:t>
            </a:fld>
            <a:endParaRPr lang="nl-NL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nl-NL" smtClean="0"/>
              <a:t>INITIATIEF-FASE</a:t>
            </a:r>
            <a:endParaRPr lang="nl-NL" altLang="nl-NL" smtClean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IDEE           PROBLEEM / DOEL</a:t>
            </a:r>
          </a:p>
          <a:p>
            <a:pPr lvl="1" eaLnBrk="1" hangingPunct="1">
              <a:defRPr/>
            </a:pPr>
            <a:r>
              <a:rPr lang="pt-BR" sz="2400" smtClean="0">
                <a:latin typeface="Arial" charset="0"/>
              </a:rPr>
              <a:t>ONDERZOEK STAND VAN ZAKEN</a:t>
            </a:r>
          </a:p>
          <a:p>
            <a:pPr lvl="1" eaLnBrk="1" hangingPunct="1">
              <a:defRPr/>
            </a:pPr>
            <a:r>
              <a:rPr lang="pt-BR" sz="2400" smtClean="0">
                <a:latin typeface="Arial" charset="0"/>
              </a:rPr>
              <a:t>EERSTE PROBLEEMVERKENNING</a:t>
            </a:r>
          </a:p>
          <a:p>
            <a:pPr lvl="1" eaLnBrk="1" hangingPunct="1">
              <a:defRPr/>
            </a:pPr>
            <a:r>
              <a:rPr lang="pt-BR" sz="2400" smtClean="0">
                <a:latin typeface="Arial" charset="0"/>
              </a:rPr>
              <a:t>VASTSTELLEN DOEL – RESULTAAT</a:t>
            </a:r>
          </a:p>
          <a:p>
            <a:pPr lvl="1" eaLnBrk="1" hangingPunct="1">
              <a:defRPr/>
            </a:pPr>
            <a:r>
              <a:rPr lang="pt-BR" sz="2400" smtClean="0">
                <a:latin typeface="Arial" charset="0"/>
              </a:rPr>
              <a:t>GRENZEN</a:t>
            </a:r>
          </a:p>
          <a:p>
            <a:pPr lvl="1" eaLnBrk="1" hangingPunct="1">
              <a:defRPr/>
            </a:pPr>
            <a:r>
              <a:rPr lang="pt-BR" sz="2400" smtClean="0">
                <a:latin typeface="Arial" charset="0"/>
              </a:rPr>
              <a:t>HAALBAARHEID</a:t>
            </a:r>
            <a:r>
              <a:rPr lang="pt-BR" sz="2400" smtClean="0"/>
              <a:t> / </a:t>
            </a:r>
            <a:r>
              <a:rPr lang="pt-BR" sz="2400" smtClean="0">
                <a:latin typeface="Arial" charset="0"/>
              </a:rPr>
              <a:t>RISICOANALYSE?</a:t>
            </a:r>
          </a:p>
          <a:p>
            <a:pPr lvl="1" eaLnBrk="1" hangingPunct="1">
              <a:defRPr/>
            </a:pPr>
            <a:endParaRPr lang="pt-BR" sz="2400" smtClean="0">
              <a:latin typeface="Arial" charset="0"/>
            </a:endParaRPr>
          </a:p>
          <a:p>
            <a:pPr eaLnBrk="1" hangingPunct="1">
              <a:defRPr/>
            </a:pPr>
            <a:r>
              <a:rPr lang="pt-BR" sz="2800" smtClean="0"/>
              <a:t>GOEDGEKEURDE OPDRACHT</a:t>
            </a:r>
          </a:p>
          <a:p>
            <a:pPr lvl="1" eaLnBrk="1" hangingPunct="1">
              <a:defRPr/>
            </a:pPr>
            <a:r>
              <a:rPr lang="nl-NL" sz="2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WAAROM</a:t>
            </a:r>
            <a:r>
              <a:rPr lang="nl-NL" sz="2400" smtClean="0">
                <a:latin typeface="Arial" charset="0"/>
              </a:rPr>
              <a:t> DOEN WE HET?</a:t>
            </a:r>
          </a:p>
        </p:txBody>
      </p:sp>
      <p:sp>
        <p:nvSpPr>
          <p:cNvPr id="1126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524000"/>
            <a:ext cx="914400" cy="914400"/>
          </a:xfrm>
          <a:prstGeom prst="irregularSeal1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pic>
        <p:nvPicPr>
          <p:cNvPr id="1536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57200"/>
            <a:ext cx="2009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FF1F1-D929-4271-ACF6-D124AEFC595B}" type="slidenum">
              <a:rPr lang="nl-NL"/>
              <a:pPr>
                <a:defRPr/>
              </a:pPr>
              <a:t>14</a:t>
            </a:fld>
            <a:endParaRPr lang="nl-NL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nl-NL" smtClean="0"/>
              <a:t>DEFINITIEFASE</a:t>
            </a:r>
            <a:endParaRPr lang="nl-NL" altLang="nl-NL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800" smtClean="0"/>
              <a:t>PROJECTPROGRAMMA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smtClean="0">
                <a:latin typeface="Arial" charset="0"/>
              </a:rPr>
              <a:t>EISEN &amp; WENSEN    	-	</a:t>
            </a:r>
            <a:r>
              <a:rPr lang="pt-BR" sz="2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INHOUD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smtClean="0">
                <a:latin typeface="Arial" charset="0"/>
              </a:rPr>
              <a:t>FUNCTIONELE EISEN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smtClean="0">
                <a:latin typeface="Arial" charset="0"/>
              </a:rPr>
              <a:t>RANDVOORWAARDEN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smtClean="0">
                <a:latin typeface="Arial" charset="0"/>
              </a:rPr>
              <a:t>OPERATIONELE EISEN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smtClean="0">
                <a:latin typeface="Arial" charset="0"/>
              </a:rPr>
              <a:t>ONTWERPBEPERKINGEN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smtClean="0">
                <a:latin typeface="Arial" charset="0"/>
              </a:rPr>
              <a:t>RISICOANALYSE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smtClean="0">
                <a:latin typeface="Arial" charset="0"/>
              </a:rPr>
              <a:t>PLAN VAN AANPAK        	-	</a:t>
            </a:r>
            <a:r>
              <a:rPr lang="pt-BR" sz="2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PROCES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smtClean="0"/>
              <a:t>GOEDGEKEURDE PROJECTOPZET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smtClean="0">
                <a:latin typeface="Arial" charset="0"/>
              </a:rPr>
              <a:t>WAT IS ER KLAAR NA AFLOOP?</a:t>
            </a:r>
            <a:endParaRPr lang="nl-NL" sz="2400" smtClean="0">
              <a:latin typeface="Arial" charset="0"/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5575"/>
            <a:ext cx="26670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FD9D3-16EB-4B54-A601-38C73E13A6A5}" type="slidenum">
              <a:rPr lang="nl-NL"/>
              <a:pPr>
                <a:defRPr/>
              </a:pPr>
              <a:t>15</a:t>
            </a:fld>
            <a:endParaRPr lang="nl-NL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nl-NL" smtClean="0"/>
              <a:t>ONTWERPFASE</a:t>
            </a:r>
            <a:endParaRPr lang="nl-NL" altLang="nl-NL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nl-NL" sz="2800" smtClean="0"/>
              <a:t>PROJECTONTWERP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nl-NL" sz="2400" smtClean="0">
                <a:latin typeface="Arial" charset="0"/>
              </a:rPr>
              <a:t>Schetsplan		-	wat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nl-NL" sz="2400" smtClean="0">
                <a:latin typeface="Arial" charset="0"/>
              </a:rPr>
              <a:t>Ontwerpplan 		-	hoe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nl-NL" sz="2400" smtClean="0">
                <a:latin typeface="Arial" charset="0"/>
              </a:rPr>
              <a:t>Conceptplan		-	vergunningen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nl-NL" sz="2400" smtClean="0">
                <a:latin typeface="Arial" charset="0"/>
              </a:rPr>
              <a:t>Definitief Plan		-	financiering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pt-BR" altLang="nl-NL" sz="24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t-BR" altLang="nl-NL" sz="2400" smtClean="0">
                <a:latin typeface="Arial" charset="0"/>
              </a:rPr>
              <a:t>	</a:t>
            </a:r>
            <a:r>
              <a:rPr lang="pt-BR" altLang="nl-NL" sz="2000" smtClean="0">
                <a:latin typeface="Arial" charset="0"/>
              </a:rPr>
              <a:t>brainstormen op oplossingen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t-BR" altLang="nl-NL" sz="2000" smtClean="0">
                <a:latin typeface="Arial" charset="0"/>
              </a:rPr>
              <a:t>	prototype (maquette – artist impression)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pt-BR" altLang="nl-NL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nl-NL" sz="2800" smtClean="0"/>
              <a:t>GOEDGEKEURD ONTWERP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NL" sz="2400" smtClean="0">
                <a:latin typeface="Arial" charset="0"/>
              </a:rPr>
              <a:t>WAT EN HOE?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356100"/>
            <a:ext cx="30099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685800" y="2667000"/>
            <a:ext cx="0" cy="1295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92075" tIns="46038" rIns="92075" bIns="46038"/>
          <a:lstStyle/>
          <a:p>
            <a:endParaRPr lang="nl-NL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971550" y="2667000"/>
            <a:ext cx="0" cy="1689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92075" tIns="46038" rIns="92075" bIns="46038"/>
          <a:lstStyle/>
          <a:p>
            <a:endParaRPr lang="nl-NL"/>
          </a:p>
        </p:txBody>
      </p:sp>
      <p:sp>
        <p:nvSpPr>
          <p:cNvPr id="17416" name="Line 16"/>
          <p:cNvSpPr>
            <a:spLocks noChangeShapeType="1"/>
          </p:cNvSpPr>
          <p:nvPr/>
        </p:nvSpPr>
        <p:spPr bwMode="auto">
          <a:xfrm>
            <a:off x="7905750" y="2343150"/>
            <a:ext cx="0" cy="16192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92075" tIns="46038" rIns="92075" bIns="46038"/>
          <a:lstStyle/>
          <a:p>
            <a:endParaRPr lang="nl-NL"/>
          </a:p>
        </p:txBody>
      </p:sp>
      <p:sp>
        <p:nvSpPr>
          <p:cNvPr id="17417" name="AutoShape 17"/>
          <p:cNvSpPr>
            <a:spLocks noChangeArrowheads="1"/>
          </p:cNvSpPr>
          <p:nvPr/>
        </p:nvSpPr>
        <p:spPr bwMode="auto">
          <a:xfrm>
            <a:off x="685800" y="2552700"/>
            <a:ext cx="285750" cy="1619250"/>
          </a:xfrm>
          <a:prstGeom prst="downArrow">
            <a:avLst>
              <a:gd name="adj1" fmla="val 50000"/>
              <a:gd name="adj2" fmla="val 141667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091FE-3739-45D1-8426-0ED61073B68D}" type="slidenum">
              <a:rPr lang="nl-NL"/>
              <a:pPr>
                <a:defRPr/>
              </a:pPr>
              <a:t>16</a:t>
            </a:fld>
            <a:endParaRPr lang="nl-NL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Voorbereidingsfase</a:t>
            </a:r>
          </a:p>
        </p:txBody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 sz="2800" smtClean="0"/>
              <a:t>ONTWERP GESCHIKT MAKEN VOOR REALISATIE  -  Technisch Plan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000" b="0" smtClean="0"/>
              <a:t>			Tekeningen &amp; Bestek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altLang="nl-NL" sz="2000" b="0" smtClean="0"/>
          </a:p>
          <a:p>
            <a:pPr eaLnBrk="1" hangingPunct="1">
              <a:lnSpc>
                <a:spcPct val="90000"/>
              </a:lnSpc>
            </a:pPr>
            <a:r>
              <a:rPr lang="nl-NL" altLang="nl-NL" sz="2800" smtClean="0"/>
              <a:t>PLANNING EN ORGANISATIE VAN DE REALISATIE BEDENKEN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nl-NL" altLang="nl-NL" smtClean="0">
                <a:latin typeface="Arial" charset="0"/>
              </a:rPr>
              <a:t>Stroken- of Gantt-planning</a:t>
            </a:r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nl-NL" altLang="nl-NL" smtClean="0">
                <a:latin typeface="Arial" charset="0"/>
              </a:rPr>
              <a:t>Personeel / Machines / Materiaal / Transport</a:t>
            </a:r>
            <a:endParaRPr lang="nl-NL" altLang="nl-NL" smtClean="0"/>
          </a:p>
          <a:p>
            <a:pPr lvl="1" eaLnBrk="1" hangingPunct="1">
              <a:lnSpc>
                <a:spcPct val="90000"/>
              </a:lnSpc>
            </a:pPr>
            <a:endParaRPr lang="nl-NL" altLang="nl-NL" sz="2400" smtClean="0"/>
          </a:p>
          <a:p>
            <a:pPr eaLnBrk="1" hangingPunct="1">
              <a:lnSpc>
                <a:spcPct val="90000"/>
              </a:lnSpc>
            </a:pPr>
            <a:r>
              <a:rPr lang="nl-NL" altLang="nl-NL" sz="2800" smtClean="0"/>
              <a:t>DRAAIBOEK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NL" sz="2400" i="1" smtClean="0">
                <a:latin typeface="Arial" charset="0"/>
              </a:rPr>
              <a:t>HOE</a:t>
            </a:r>
            <a:r>
              <a:rPr lang="nl-NL" altLang="nl-NL" sz="2400" smtClean="0">
                <a:latin typeface="Arial" charset="0"/>
              </a:rPr>
              <a:t> MOET HET GEMAAKT WORDEN?</a:t>
            </a:r>
            <a:endParaRPr lang="nl-NL" altLang="nl-NL" sz="2000" smtClean="0"/>
          </a:p>
        </p:txBody>
      </p:sp>
      <p:pic>
        <p:nvPicPr>
          <p:cNvPr id="18437" name="Picture 10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309563"/>
            <a:ext cx="250507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87DC8-85A1-4AF7-B696-4A0E3E42E4B7}" type="slidenum">
              <a:rPr lang="nl-NL"/>
              <a:pPr>
                <a:defRPr/>
              </a:pPr>
              <a:t>17</a:t>
            </a:fld>
            <a:endParaRPr lang="nl-NL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REALISATIEFASE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nl-NL" altLang="nl-NL" sz="2800" smtClean="0"/>
              <a:t>PRODUCTIE VAN ONTWERP</a:t>
            </a:r>
          </a:p>
          <a:p>
            <a:pPr marL="990600" lvl="1" indent="-533400" eaLnBrk="1" hangingPunct="1">
              <a:buFontTx/>
              <a:buNone/>
            </a:pPr>
            <a:endParaRPr lang="nl-NL" altLang="nl-NL" sz="2400" smtClean="0">
              <a:latin typeface="Arial" charset="0"/>
            </a:endParaRPr>
          </a:p>
          <a:p>
            <a:pPr marL="609600" indent="-609600" eaLnBrk="1" hangingPunct="1"/>
            <a:r>
              <a:rPr lang="nl-NL" altLang="nl-NL" sz="2800" smtClean="0"/>
              <a:t>TRANSFER	</a:t>
            </a:r>
          </a:p>
          <a:p>
            <a:pPr marL="1371600" lvl="2" indent="-457200" eaLnBrk="1" hangingPunct="1"/>
            <a:r>
              <a:rPr lang="nl-NL" altLang="nl-NL" sz="2000" smtClean="0">
                <a:latin typeface="Arial" charset="0"/>
              </a:rPr>
              <a:t>IMPLEMENTATIE</a:t>
            </a:r>
          </a:p>
          <a:p>
            <a:pPr marL="1371600" lvl="2" indent="-457200" eaLnBrk="1" hangingPunct="1"/>
            <a:r>
              <a:rPr lang="nl-NL" altLang="nl-NL" sz="2000" smtClean="0">
                <a:latin typeface="Arial" charset="0"/>
              </a:rPr>
              <a:t>CONVERSIE</a:t>
            </a:r>
          </a:p>
          <a:p>
            <a:pPr marL="990600" lvl="1" indent="-533400" eaLnBrk="1" hangingPunct="1">
              <a:buFontTx/>
              <a:buNone/>
            </a:pPr>
            <a:endParaRPr lang="nl-NL" altLang="nl-NL" sz="2400" smtClean="0">
              <a:latin typeface="Arial" charset="0"/>
            </a:endParaRPr>
          </a:p>
          <a:p>
            <a:pPr marL="990600" lvl="1" indent="-533400" eaLnBrk="1" hangingPunct="1">
              <a:buFontTx/>
              <a:buNone/>
            </a:pPr>
            <a:endParaRPr lang="nl-NL" altLang="nl-NL" sz="2400" smtClean="0">
              <a:latin typeface="Arial" charset="0"/>
            </a:endParaRPr>
          </a:p>
          <a:p>
            <a:pPr marL="609600" indent="-609600" eaLnBrk="1" hangingPunct="1"/>
            <a:r>
              <a:rPr lang="nl-NL" altLang="nl-NL" sz="2800" smtClean="0"/>
              <a:t>OPGELEVERD PRODUCT / DIENST</a:t>
            </a:r>
          </a:p>
          <a:p>
            <a:pPr marL="990600" lvl="1" indent="-533400" eaLnBrk="1" hangingPunct="1">
              <a:buFontTx/>
              <a:buNone/>
            </a:pPr>
            <a:r>
              <a:rPr lang="nl-NL" altLang="nl-NL" sz="2400" smtClean="0">
                <a:latin typeface="Arial" charset="0"/>
              </a:rPr>
              <a:t>   GOEDGEKEURD DOOR OPDRACHTGEVER</a:t>
            </a:r>
          </a:p>
        </p:txBody>
      </p:sp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5" y="2533650"/>
            <a:ext cx="30321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69941-5894-4BB2-B8F7-34878BFA45DE}" type="slidenum">
              <a:rPr lang="nl-NL"/>
              <a:pPr>
                <a:defRPr/>
              </a:pPr>
              <a:t>18</a:t>
            </a:fld>
            <a:endParaRPr lang="nl-NL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NAZORGFASE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smtClean="0"/>
              <a:t>ONDERSTEUNING </a:t>
            </a:r>
          </a:p>
          <a:p>
            <a:pPr eaLnBrk="1" hangingPunct="1"/>
            <a:r>
              <a:rPr lang="nl-NL" altLang="nl-NL" sz="2800" smtClean="0"/>
              <a:t>AANPASSINGEN</a:t>
            </a:r>
          </a:p>
          <a:p>
            <a:pPr eaLnBrk="1" hangingPunct="1"/>
            <a:r>
              <a:rPr lang="nl-NL" altLang="nl-NL" sz="2800" smtClean="0"/>
              <a:t>ONDERHOUD</a:t>
            </a:r>
          </a:p>
          <a:p>
            <a:pPr eaLnBrk="1" hangingPunct="1"/>
            <a:endParaRPr lang="nl-NL" altLang="nl-NL" sz="2800" smtClean="0"/>
          </a:p>
          <a:p>
            <a:pPr eaLnBrk="1" hangingPunct="1"/>
            <a:endParaRPr lang="nl-NL" altLang="nl-NL" sz="2800" smtClean="0"/>
          </a:p>
          <a:p>
            <a:pPr eaLnBrk="1" hangingPunct="1"/>
            <a:r>
              <a:rPr lang="nl-NL" altLang="nl-NL" sz="2800" smtClean="0"/>
              <a:t>AFSPRAKEN OVER 			NAZORGPROGRAMMA</a:t>
            </a:r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752600"/>
            <a:ext cx="34496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97CF0-B589-43FA-9067-A7B170DA9C13}" type="slidenum">
              <a:rPr lang="nl-NL"/>
              <a:pPr>
                <a:defRPr/>
              </a:pPr>
              <a:t>19</a:t>
            </a:fld>
            <a:endParaRPr lang="nl-NL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/>
              <a:t>Fasering en strategie</a:t>
            </a:r>
          </a:p>
        </p:txBody>
      </p:sp>
      <p:graphicFrame>
        <p:nvGraphicFramePr>
          <p:cNvPr id="21508" name="Object 0"/>
          <p:cNvGraphicFramePr>
            <a:graphicFrameLocks/>
          </p:cNvGraphicFramePr>
          <p:nvPr/>
        </p:nvGraphicFramePr>
        <p:xfrm>
          <a:off x="723900" y="2209800"/>
          <a:ext cx="935355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Document" r:id="rId4" imgW="10591670" imgH="4162376" progId="Word.Document.8">
                  <p:embed/>
                </p:oleObj>
              </mc:Choice>
              <mc:Fallback>
                <p:oleObj name="Document" r:id="rId4" imgW="10591670" imgH="4162376" progId="Word.Document.8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209800"/>
                        <a:ext cx="935355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22325" y="1555750"/>
            <a:ext cx="862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>
                <a:latin typeface="Times New Roman" charset="0"/>
              </a:rPr>
              <a:t>fase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028950" y="1616075"/>
            <a:ext cx="2419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FontTx/>
              <a:buNone/>
            </a:pPr>
            <a:r>
              <a:rPr lang="nl-NL" altLang="nl-NL">
                <a:latin typeface="Times New Roman" charset="0"/>
              </a:rPr>
              <a:t>strategie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355D3-CC6E-4BE2-9DBD-41810F733899}" type="slidenum">
              <a:rPr lang="nl-NL"/>
              <a:pPr>
                <a:defRPr/>
              </a:pPr>
              <a:t>2</a:t>
            </a:fld>
            <a:endParaRPr lang="nl-NL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Programma</a:t>
            </a:r>
          </a:p>
        </p:txBody>
      </p:sp>
      <p:pic>
        <p:nvPicPr>
          <p:cNvPr id="4101" name="Picture 4" descr="C:\Program Files\Common Files\Microsoft Shared\Clipart\cagcat50\PE0149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3" y="2614613"/>
            <a:ext cx="2051050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D389F-16B9-4E33-A286-4392CDDB35EB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36EF7-0669-426A-8258-116592CE8BAF}" type="slidenum">
              <a:rPr lang="nl-NL"/>
              <a:pPr>
                <a:defRPr/>
              </a:pPr>
              <a:t>21</a:t>
            </a:fld>
            <a:endParaRPr lang="nl-NL"/>
          </a:p>
        </p:txBody>
      </p:sp>
      <p:sp>
        <p:nvSpPr>
          <p:cNvPr id="2355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nl-NL" smtClean="0"/>
              <a:t>SMART</a:t>
            </a:r>
            <a:endParaRPr lang="nl-NL" altLang="nl-NL" smtClean="0"/>
          </a:p>
        </p:txBody>
      </p:sp>
      <p:sp>
        <p:nvSpPr>
          <p:cNvPr id="11673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5313"/>
          </a:xfrm>
        </p:spPr>
        <p:txBody>
          <a:bodyPr/>
          <a:lstStyle/>
          <a:p>
            <a:pPr lvl="1" eaLnBrk="1" hangingPunct="1">
              <a:defRPr/>
            </a:pPr>
            <a:r>
              <a:rPr lang="pt-BR" altLang="nl-NL" sz="4000" dirty="0" smtClean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pt-BR" altLang="nl-NL" sz="3200" dirty="0" smtClean="0">
                <a:latin typeface="Arial" charset="0"/>
              </a:rPr>
              <a:t>PECIFIEK</a:t>
            </a:r>
          </a:p>
          <a:p>
            <a:pPr lvl="1" eaLnBrk="1" hangingPunct="1">
              <a:defRPr/>
            </a:pPr>
            <a:r>
              <a:rPr lang="pt-BR" altLang="nl-NL" sz="4000" dirty="0" smtClean="0">
                <a:solidFill>
                  <a:schemeClr val="accent2"/>
                </a:solidFill>
                <a:latin typeface="Arial" charset="0"/>
              </a:rPr>
              <a:t>M</a:t>
            </a:r>
            <a:r>
              <a:rPr lang="pt-BR" altLang="nl-NL" sz="3200" dirty="0" smtClean="0">
                <a:latin typeface="Arial" charset="0"/>
              </a:rPr>
              <a:t>EETBAAR</a:t>
            </a:r>
          </a:p>
          <a:p>
            <a:pPr lvl="1" eaLnBrk="1" hangingPunct="1">
              <a:defRPr/>
            </a:pPr>
            <a:r>
              <a:rPr lang="pt-BR" altLang="nl-NL" sz="4000" dirty="0" smtClean="0">
                <a:solidFill>
                  <a:schemeClr val="accent2"/>
                </a:solidFill>
                <a:latin typeface="Arial" charset="0"/>
              </a:rPr>
              <a:t>A</a:t>
            </a:r>
            <a:r>
              <a:rPr lang="pt-BR" altLang="nl-NL" sz="3200" dirty="0" smtClean="0">
                <a:latin typeface="Arial" charset="0"/>
              </a:rPr>
              <a:t>FGEBAKEND /  Acceptabel</a:t>
            </a:r>
          </a:p>
          <a:p>
            <a:pPr lvl="1" eaLnBrk="1" hangingPunct="1">
              <a:defRPr/>
            </a:pPr>
            <a:r>
              <a:rPr lang="pt-BR" altLang="nl-NL" sz="4000" dirty="0" smtClean="0">
                <a:solidFill>
                  <a:schemeClr val="accent2"/>
                </a:solidFill>
                <a:latin typeface="Arial" charset="0"/>
              </a:rPr>
              <a:t>R</a:t>
            </a:r>
            <a:r>
              <a:rPr lang="pt-BR" altLang="nl-NL" sz="3200" dirty="0" smtClean="0">
                <a:latin typeface="Arial" charset="0"/>
              </a:rPr>
              <a:t>ELEVANT</a:t>
            </a:r>
          </a:p>
          <a:p>
            <a:pPr lvl="1" eaLnBrk="1" hangingPunct="1">
              <a:defRPr/>
            </a:pPr>
            <a:r>
              <a:rPr lang="pt-BR" altLang="nl-NL" sz="4000" dirty="0" smtClean="0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pt-BR" altLang="nl-NL" sz="3200" dirty="0" smtClean="0">
                <a:latin typeface="Arial" charset="0"/>
              </a:rPr>
              <a:t>IJDGEBONDEN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pt-BR" altLang="nl-NL" sz="3200" dirty="0">
                <a:latin typeface="Arial" charset="0"/>
              </a:rPr>
              <a:t>	</a:t>
            </a:r>
            <a:r>
              <a:rPr lang="pt-BR" altLang="nl-NL" sz="3200" dirty="0" smtClean="0">
                <a:latin typeface="Arial" charset="0"/>
              </a:rPr>
              <a:t>	</a:t>
            </a:r>
            <a:r>
              <a:rPr lang="pt-BR" altLang="nl-NL" sz="2400" dirty="0" smtClean="0">
                <a:latin typeface="Arial" charset="0"/>
              </a:rPr>
              <a:t>zie uitleg SMART afzonderlijk document</a:t>
            </a:r>
            <a:endParaRPr lang="nl-NL" altLang="nl-NL" sz="2400" dirty="0" smtClean="0">
              <a:latin typeface="Arial" charset="0"/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2457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F5224-3DBD-4CA1-8836-FE2D5621F017}" type="slidenum">
              <a:rPr lang="nl-NL" smtClean="0"/>
              <a:pPr>
                <a:defRPr/>
              </a:pPr>
              <a:t>22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06006-E758-4BF6-B05E-CAD13DC20C76}" type="slidenum">
              <a:rPr lang="nl-NL"/>
              <a:pPr>
                <a:defRPr/>
              </a:pPr>
              <a:t>23</a:t>
            </a:fld>
            <a:endParaRPr lang="nl-NL"/>
          </a:p>
        </p:txBody>
      </p:sp>
      <p:sp>
        <p:nvSpPr>
          <p:cNvPr id="25603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Beslisdocumenten / Mijlpalen</a:t>
            </a:r>
          </a:p>
        </p:txBody>
      </p:sp>
      <p:sp>
        <p:nvSpPr>
          <p:cNvPr id="120835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800" smtClean="0"/>
              <a:t>Initiatief			-  Idee op A-4</a:t>
            </a:r>
          </a:p>
          <a:p>
            <a:pPr eaLnBrk="1" hangingPunct="1"/>
            <a:r>
              <a:rPr lang="nl-NL" altLang="nl-NL" sz="2800" smtClean="0"/>
              <a:t>Definitie			-  Plan van Aanpak</a:t>
            </a:r>
          </a:p>
          <a:p>
            <a:pPr lvl="4" eaLnBrk="1" hangingPunct="1">
              <a:buFontTx/>
              <a:buNone/>
            </a:pPr>
            <a:r>
              <a:rPr lang="nl-NL" altLang="nl-NL" sz="2800" smtClean="0">
                <a:latin typeface="Arial" charset="0"/>
              </a:rPr>
              <a:t>			</a:t>
            </a:r>
            <a:r>
              <a:rPr lang="nl-NL" altLang="nl-NL" sz="2800" b="1" smtClean="0">
                <a:latin typeface="Arial" charset="0"/>
              </a:rPr>
              <a:t>-  Go - No Go</a:t>
            </a:r>
          </a:p>
          <a:p>
            <a:pPr lvl="1" eaLnBrk="1" hangingPunct="1">
              <a:buFontTx/>
              <a:buNone/>
            </a:pPr>
            <a:r>
              <a:rPr lang="nl-NL" altLang="nl-NL" b="1" smtClean="0">
                <a:latin typeface="Arial" charset="0"/>
              </a:rPr>
              <a:t>					-  Aftrap</a:t>
            </a:r>
          </a:p>
          <a:p>
            <a:pPr eaLnBrk="1" hangingPunct="1"/>
            <a:r>
              <a:rPr lang="nl-NL" altLang="nl-NL" sz="2800" smtClean="0"/>
              <a:t>Ontwerp			-  Detailontwerp</a:t>
            </a:r>
          </a:p>
          <a:p>
            <a:pPr eaLnBrk="1" hangingPunct="1"/>
            <a:r>
              <a:rPr lang="nl-NL" altLang="nl-NL" sz="2800" smtClean="0"/>
              <a:t>Voorbereiding	-  Bestek / Offertes</a:t>
            </a:r>
          </a:p>
          <a:p>
            <a:pPr eaLnBrk="1" hangingPunct="1"/>
            <a:r>
              <a:rPr lang="nl-NL" altLang="nl-NL" sz="2800" smtClean="0"/>
              <a:t>Realisatie		-  Opleverprotocol</a:t>
            </a:r>
          </a:p>
          <a:p>
            <a:pPr eaLnBrk="1" hangingPunct="1"/>
            <a:r>
              <a:rPr lang="nl-NL" altLang="nl-NL" sz="2800" smtClean="0"/>
              <a:t>Nazorg			-  Servicecontract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B3B2D-7048-4E75-8174-DDBD652FB6D5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9E654-220D-489E-836E-05460318D55C}" type="slidenum">
              <a:rPr lang="nl-NL"/>
              <a:pPr>
                <a:defRPr/>
              </a:pPr>
              <a:t>25</a:t>
            </a:fld>
            <a:endParaRPr lang="nl-NL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Het beheersen van een project</a:t>
            </a:r>
            <a:endParaRPr lang="nl-NL" altLang="nl-NL" sz="3200" b="1" i="1" smtClean="0"/>
          </a:p>
        </p:txBody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"/>
          </a:xfrm>
          <a:noFill/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nl-NL" altLang="nl-NL" sz="2000" i="1" smtClean="0"/>
              <a:t>Hoe houd ik mijn project onder controle?</a:t>
            </a:r>
          </a:p>
        </p:txBody>
      </p:sp>
      <p:sp>
        <p:nvSpPr>
          <p:cNvPr id="27653" name="Rectangle 1028"/>
          <p:cNvSpPr>
            <a:spLocks noChangeArrowheads="1"/>
          </p:cNvSpPr>
          <p:nvPr/>
        </p:nvSpPr>
        <p:spPr bwMode="auto">
          <a:xfrm>
            <a:off x="2419350" y="607695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NL" altLang="nl-NL" sz="3600">
                <a:latin typeface="Times New Roman" charset="0"/>
              </a:rPr>
              <a:t>GOKTI</a:t>
            </a:r>
            <a:r>
              <a:rPr lang="nl-NL" altLang="nl-NL" sz="2400" b="0">
                <a:latin typeface="Times New Roman" charset="0"/>
              </a:rPr>
              <a:t>-</a:t>
            </a:r>
            <a:r>
              <a:rPr lang="nl-NL" altLang="nl-NL" sz="2400">
                <a:latin typeface="Times New Roman" charset="0"/>
              </a:rPr>
              <a:t>factoren</a:t>
            </a:r>
          </a:p>
        </p:txBody>
      </p:sp>
      <p:graphicFrame>
        <p:nvGraphicFramePr>
          <p:cNvPr id="27654" name="Object 1041"/>
          <p:cNvGraphicFramePr>
            <a:graphicFrameLocks/>
          </p:cNvGraphicFramePr>
          <p:nvPr/>
        </p:nvGraphicFramePr>
        <p:xfrm>
          <a:off x="7246938" y="3063875"/>
          <a:ext cx="1592262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Illustratie" r:id="rId3" imgW="1592263" imgH="1417638" progId="MS_ClipArt_Gallery.2">
                  <p:embed/>
                </p:oleObj>
              </mc:Choice>
              <mc:Fallback>
                <p:oleObj name="Illustratie" r:id="rId3" imgW="1592263" imgH="1417638" progId="MS_ClipArt_Gallery.2">
                  <p:embed/>
                  <p:pic>
                    <p:nvPicPr>
                      <p:cNvPr id="0" name="Object 104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6938" y="3063875"/>
                        <a:ext cx="1592262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1042"/>
          <p:cNvGraphicFramePr>
            <a:graphicFrameLocks noChangeAspect="1"/>
          </p:cNvGraphicFramePr>
          <p:nvPr/>
        </p:nvGraphicFramePr>
        <p:xfrm>
          <a:off x="952500" y="2132013"/>
          <a:ext cx="584835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SmartDraw" r:id="rId5" imgW="5830824" imgH="3831336" progId="SmartDraw.2">
                  <p:embed/>
                </p:oleObj>
              </mc:Choice>
              <mc:Fallback>
                <p:oleObj name="SmartDraw" r:id="rId5" imgW="5830824" imgH="3831336" progId="SmartDraw.2">
                  <p:embed/>
                  <p:pic>
                    <p:nvPicPr>
                      <p:cNvPr id="0" name="Object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2132013"/>
                        <a:ext cx="584835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CAFFE-27D9-4B98-946C-72B33F9A3433}" type="slidenum">
              <a:rPr lang="nl-NL"/>
              <a:pPr>
                <a:defRPr/>
              </a:pPr>
              <a:t>26</a:t>
            </a:fld>
            <a:endParaRPr lang="nl-NL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Projectorganisatie</a:t>
            </a:r>
            <a:endParaRPr lang="nl-NL" altLang="nl-NL" sz="3200" b="1" i="1" smtClean="0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022725" y="2498725"/>
            <a:ext cx="43576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solidFill>
                  <a:srgbClr val="FFFF00"/>
                </a:solidFill>
              </a:rPr>
              <a:t>Stuurgroep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rgbClr val="FFFF00"/>
                </a:solidFill>
              </a:rPr>
              <a:t> Beheersen meerdere projecten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rgbClr val="FFFF00"/>
                </a:solidFill>
              </a:rPr>
              <a:t> Informatie-uitwisseling 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rgbClr val="FFFF00"/>
                </a:solidFill>
              </a:rPr>
              <a:t> Bestaat uit directielid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solidFill>
                  <a:srgbClr val="FFFF00"/>
                </a:solidFill>
              </a:rPr>
              <a:t>  +  projectleiders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022725" y="4875213"/>
            <a:ext cx="3219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solidFill>
                  <a:srgbClr val="FFFF00"/>
                </a:solidFill>
              </a:rPr>
              <a:t>Werkgroep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rgbClr val="FFFF00"/>
                </a:solidFill>
              </a:rPr>
              <a:t> Uitvoering deeltaken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rgbClr val="FFFF00"/>
                </a:solidFill>
              </a:rPr>
              <a:t> Bestaat uit projectleden</a:t>
            </a:r>
            <a:endParaRPr lang="nl-NL" altLang="nl-NL" sz="1400">
              <a:solidFill>
                <a:srgbClr val="FFFF00"/>
              </a:solidFill>
            </a:endParaRP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3962400" y="2058988"/>
            <a:ext cx="0" cy="327501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graphicFrame>
        <p:nvGraphicFramePr>
          <p:cNvPr id="28679" name="Object 6"/>
          <p:cNvGraphicFramePr>
            <a:graphicFrameLocks/>
          </p:cNvGraphicFramePr>
          <p:nvPr/>
        </p:nvGraphicFramePr>
        <p:xfrm>
          <a:off x="7945438" y="1973263"/>
          <a:ext cx="892175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Clip" r:id="rId3" imgW="892175" imgH="3654425" progId="MS_ClipArt_Gallery.2">
                  <p:embed/>
                </p:oleObj>
              </mc:Choice>
              <mc:Fallback>
                <p:oleObj name="Clip" r:id="rId3" imgW="892175" imgH="3654425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5438" y="1973263"/>
                        <a:ext cx="892175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7318375" y="5745163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 i="1">
                <a:latin typeface="Times New Roman" charset="0"/>
              </a:rPr>
              <a:t>Samenwerking</a:t>
            </a:r>
          </a:p>
        </p:txBody>
      </p:sp>
      <p:graphicFrame>
        <p:nvGraphicFramePr>
          <p:cNvPr id="28681" name="Object 8"/>
          <p:cNvGraphicFramePr>
            <a:graphicFrameLocks noChangeAspect="1"/>
          </p:cNvGraphicFramePr>
          <p:nvPr/>
        </p:nvGraphicFramePr>
        <p:xfrm>
          <a:off x="331788" y="1752600"/>
          <a:ext cx="3690937" cy="464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SmartDraw" r:id="rId5" imgW="3691128" imgH="4645152" progId="SmartDraw.2">
                  <p:embed/>
                </p:oleObj>
              </mc:Choice>
              <mc:Fallback>
                <p:oleObj name="SmartDraw" r:id="rId5" imgW="3691128" imgH="4645152" progId="SmartDraw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1752600"/>
                        <a:ext cx="3690937" cy="464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C4AF3-248B-4447-96A7-B9773D018847}" type="slidenum">
              <a:rPr lang="nl-NL"/>
              <a:pPr>
                <a:defRPr/>
              </a:pPr>
              <a:t>27</a:t>
            </a:fld>
            <a:endParaRPr lang="nl-NL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Het project en de buitenwereld</a:t>
            </a:r>
            <a:endParaRPr lang="nl-NL" altLang="nl-NL" sz="3200" b="1" i="1" smtClean="0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3703638" y="2530475"/>
            <a:ext cx="2987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Projectleiders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Werkgroepleiders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Secretaris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Archivaris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Projectleden</a:t>
            </a:r>
            <a:endParaRPr lang="nl-NL" altLang="nl-NL" sz="1600" b="0">
              <a:solidFill>
                <a:srgbClr val="FFFF00"/>
              </a:solidFill>
            </a:endParaRP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6723063" y="2408238"/>
            <a:ext cx="2376487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Ext. Opdrachtgever</a:t>
            </a:r>
            <a:br>
              <a:rPr lang="nl-NL" altLang="nl-NL" sz="1600">
                <a:solidFill>
                  <a:srgbClr val="FFFF00"/>
                </a:solidFill>
              </a:rPr>
            </a:br>
            <a:r>
              <a:rPr lang="nl-NL" altLang="nl-NL" sz="1600">
                <a:solidFill>
                  <a:srgbClr val="FFFF00"/>
                </a:solidFill>
              </a:rPr>
              <a:t>Leveranciers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Consultants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Klanten</a:t>
            </a:r>
            <a:br>
              <a:rPr lang="nl-NL" altLang="nl-NL" sz="1600">
                <a:solidFill>
                  <a:srgbClr val="FFFF00"/>
                </a:solidFill>
              </a:rPr>
            </a:br>
            <a:r>
              <a:rPr lang="nl-NL" altLang="nl-NL" sz="1600">
                <a:solidFill>
                  <a:srgbClr val="FFFF00"/>
                </a:solidFill>
              </a:rPr>
              <a:t>Overheid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Referentiegroep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11150" y="2620963"/>
            <a:ext cx="233203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600">
                <a:solidFill>
                  <a:srgbClr val="FFFF00"/>
                </a:solidFill>
              </a:rPr>
              <a:t>Interne opdrachtgever</a:t>
            </a:r>
            <a:br>
              <a:rPr lang="nl-NL" altLang="nl-NL" sz="1600">
                <a:solidFill>
                  <a:srgbClr val="FFFF00"/>
                </a:solidFill>
              </a:rPr>
            </a:br>
            <a:r>
              <a:rPr lang="nl-NL" altLang="nl-NL" sz="1600">
                <a:solidFill>
                  <a:srgbClr val="FFFF00"/>
                </a:solidFill>
              </a:rPr>
              <a:t>Afdelingen</a:t>
            </a:r>
            <a:br>
              <a:rPr lang="nl-NL" altLang="nl-NL" sz="1600">
                <a:solidFill>
                  <a:srgbClr val="FFFF00"/>
                </a:solidFill>
              </a:rPr>
            </a:br>
            <a:r>
              <a:rPr lang="nl-NL" altLang="nl-NL" sz="1600">
                <a:solidFill>
                  <a:srgbClr val="FFFF00"/>
                </a:solidFill>
              </a:rPr>
              <a:t>Andere projecten</a:t>
            </a:r>
            <a:br>
              <a:rPr lang="nl-NL" altLang="nl-NL" sz="1600">
                <a:solidFill>
                  <a:srgbClr val="FFFF00"/>
                </a:solidFill>
              </a:rPr>
            </a:br>
            <a:r>
              <a:rPr lang="nl-NL" altLang="nl-NL" sz="1600">
                <a:solidFill>
                  <a:srgbClr val="FFFF00"/>
                </a:solidFill>
              </a:rPr>
              <a:t>Directie</a:t>
            </a:r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2530475" y="2817813"/>
            <a:ext cx="990600" cy="792162"/>
          </a:xfrm>
          <a:prstGeom prst="leftRightArrow">
            <a:avLst>
              <a:gd name="adj1" fmla="val 50000"/>
              <a:gd name="adj2" fmla="val 25010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274638" y="1971675"/>
            <a:ext cx="2286000" cy="23479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29705" name="Oval 8"/>
          <p:cNvSpPr>
            <a:spLocks noChangeArrowheads="1"/>
          </p:cNvSpPr>
          <p:nvPr/>
        </p:nvSpPr>
        <p:spPr bwMode="auto">
          <a:xfrm>
            <a:off x="3506788" y="2200275"/>
            <a:ext cx="2011362" cy="20113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 b="0"/>
          </a:p>
        </p:txBody>
      </p:sp>
      <p:sp>
        <p:nvSpPr>
          <p:cNvPr id="29706" name="AutoShape 9"/>
          <p:cNvSpPr>
            <a:spLocks noChangeArrowheads="1"/>
          </p:cNvSpPr>
          <p:nvPr/>
        </p:nvSpPr>
        <p:spPr bwMode="auto">
          <a:xfrm>
            <a:off x="5503863" y="2846388"/>
            <a:ext cx="990600" cy="792162"/>
          </a:xfrm>
          <a:prstGeom prst="leftRightArrow">
            <a:avLst>
              <a:gd name="adj1" fmla="val 50000"/>
              <a:gd name="adj2" fmla="val 25010"/>
            </a:avLst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29707" name="Oval 10"/>
          <p:cNvSpPr>
            <a:spLocks noChangeArrowheads="1"/>
          </p:cNvSpPr>
          <p:nvPr/>
        </p:nvSpPr>
        <p:spPr bwMode="auto">
          <a:xfrm>
            <a:off x="6494463" y="1998663"/>
            <a:ext cx="2605087" cy="24542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427038" y="4479925"/>
            <a:ext cx="330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>
                <a:solidFill>
                  <a:srgbClr val="00FFFF"/>
                </a:solidFill>
              </a:rPr>
              <a:t>Moeder organisatie</a:t>
            </a:r>
            <a:endParaRPr lang="nl-NL" altLang="nl-NL" sz="2000">
              <a:solidFill>
                <a:srgbClr val="00FFFF"/>
              </a:solidFill>
            </a:endParaRP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3609975" y="44958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>
                <a:solidFill>
                  <a:srgbClr val="00FFFF"/>
                </a:solidFill>
              </a:rPr>
              <a:t>Projectgroep</a:t>
            </a:r>
            <a:endParaRPr lang="nl-NL" altLang="nl-NL" sz="2400" b="0">
              <a:solidFill>
                <a:srgbClr val="00FFFF"/>
              </a:solidFill>
            </a:endParaRP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6873875" y="4510088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>
                <a:solidFill>
                  <a:srgbClr val="00FFFF"/>
                </a:solidFill>
              </a:rPr>
              <a:t>Buitenwereld</a:t>
            </a:r>
            <a:endParaRPr lang="nl-NL" altLang="nl-NL" sz="2400" b="0">
              <a:solidFill>
                <a:srgbClr val="00FFFF"/>
              </a:solidFill>
            </a:endParaRPr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3640138" y="5038725"/>
            <a:ext cx="23241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/>
              <a:t>Uitwisseling van:</a:t>
            </a:r>
            <a:br>
              <a:rPr lang="nl-NL" altLang="nl-NL" sz="1600"/>
            </a:br>
            <a:r>
              <a:rPr lang="nl-NL" altLang="nl-NL" sz="1600"/>
              <a:t>- Informatie</a:t>
            </a:r>
            <a:br>
              <a:rPr lang="nl-NL" altLang="nl-NL" sz="1600"/>
            </a:br>
            <a:r>
              <a:rPr lang="nl-NL" altLang="nl-NL" sz="1600"/>
              <a:t>- Geld</a:t>
            </a:r>
            <a:br>
              <a:rPr lang="nl-NL" altLang="nl-NL" sz="1600"/>
            </a:br>
            <a:r>
              <a:rPr lang="nl-NL" altLang="nl-NL" sz="1600"/>
              <a:t>- Middelen</a:t>
            </a:r>
            <a:br>
              <a:rPr lang="nl-NL" altLang="nl-NL" sz="1600"/>
            </a:br>
            <a:r>
              <a:rPr lang="nl-NL" altLang="nl-NL" sz="1600"/>
              <a:t>- Mensen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510F1-0F85-432F-ACFB-1058B68A5B41}" type="slidenum">
              <a:rPr lang="nl-NL"/>
              <a:pPr>
                <a:defRPr/>
              </a:pPr>
              <a:t>28</a:t>
            </a:fld>
            <a:endParaRPr lang="nl-NL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Mensen en projecten</a:t>
            </a:r>
            <a:endParaRPr lang="nl-NL" altLang="nl-NL" sz="3200" b="1" i="1" smtClean="0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41375" y="1662113"/>
            <a:ext cx="6418263" cy="13843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>
                <a:solidFill>
                  <a:schemeClr val="bg2"/>
                </a:solidFill>
              </a:rPr>
              <a:t>Taken en </a:t>
            </a:r>
            <a:r>
              <a:rPr lang="nl-NL" altLang="nl-NL" sz="2000">
                <a:solidFill>
                  <a:schemeClr val="bg2"/>
                </a:solidFill>
              </a:rPr>
              <a:t>verantwoordelijkheden</a:t>
            </a:r>
            <a:r>
              <a:rPr lang="nl-NL" altLang="nl-NL" sz="1800">
                <a:solidFill>
                  <a:schemeClr val="bg2"/>
                </a:solidFill>
              </a:rPr>
              <a:t> van: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800">
                <a:solidFill>
                  <a:schemeClr val="bg2"/>
                </a:solidFill>
              </a:rPr>
              <a:t>	De projectleider</a:t>
            </a:r>
            <a:r>
              <a:rPr lang="en-US" altLang="nl-NL" sz="1800">
                <a:solidFill>
                  <a:schemeClr val="bg2"/>
                </a:solidFill>
              </a:rPr>
              <a:t/>
            </a:r>
            <a:br>
              <a:rPr lang="en-US" altLang="nl-NL" sz="1800">
                <a:solidFill>
                  <a:schemeClr val="bg2"/>
                </a:solidFill>
              </a:rPr>
            </a:br>
            <a:r>
              <a:rPr lang="nl-NL" altLang="nl-NL" sz="1800">
                <a:solidFill>
                  <a:schemeClr val="bg2"/>
                </a:solidFill>
              </a:rPr>
              <a:t>	De opdrachtgever</a:t>
            </a:r>
            <a:r>
              <a:rPr lang="en-US" altLang="nl-NL" sz="1800">
                <a:solidFill>
                  <a:schemeClr val="bg2"/>
                </a:solidFill>
              </a:rPr>
              <a:t/>
            </a:r>
            <a:br>
              <a:rPr lang="en-US" altLang="nl-NL" sz="1800">
                <a:solidFill>
                  <a:schemeClr val="bg2"/>
                </a:solidFill>
              </a:rPr>
            </a:br>
            <a:r>
              <a:rPr lang="nl-NL" altLang="nl-NL" sz="1800">
                <a:solidFill>
                  <a:schemeClr val="bg2"/>
                </a:solidFill>
              </a:rPr>
              <a:t>	Projectleden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852488" y="3200400"/>
            <a:ext cx="6400800" cy="14890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2000">
                <a:solidFill>
                  <a:schemeClr val="bg2"/>
                </a:solidFill>
              </a:rPr>
              <a:t>Begrippen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2000">
                <a:solidFill>
                  <a:schemeClr val="bg2"/>
                </a:solidFill>
              </a:rPr>
              <a:t>	Taakgericht / mensgericht leiderschap</a:t>
            </a:r>
            <a:br>
              <a:rPr lang="nl-NL" altLang="nl-NL" sz="2000">
                <a:solidFill>
                  <a:schemeClr val="bg2"/>
                </a:solidFill>
              </a:rPr>
            </a:br>
            <a:r>
              <a:rPr lang="nl-NL" altLang="nl-NL" sz="2000">
                <a:solidFill>
                  <a:schemeClr val="bg2"/>
                </a:solidFill>
              </a:rPr>
              <a:t>	Laisser faire leiderschap</a:t>
            </a:r>
            <a:br>
              <a:rPr lang="nl-NL" altLang="nl-NL" sz="2000">
                <a:solidFill>
                  <a:schemeClr val="bg2"/>
                </a:solidFill>
              </a:rPr>
            </a:br>
            <a:r>
              <a:rPr lang="nl-NL" altLang="nl-NL" sz="2000">
                <a:solidFill>
                  <a:schemeClr val="bg2"/>
                </a:solidFill>
              </a:rPr>
              <a:t>	</a:t>
            </a:r>
            <a:r>
              <a:rPr lang="en-US" altLang="nl-NL" sz="2000">
                <a:solidFill>
                  <a:schemeClr val="bg2"/>
                </a:solidFill>
              </a:rPr>
              <a:t>Management by objectives</a:t>
            </a:r>
            <a:endParaRPr lang="nl-NL" altLang="nl-NL" sz="2000">
              <a:solidFill>
                <a:schemeClr val="bg2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0C0DF-EA3A-447B-9202-A38B351A1A3F}" type="slidenum">
              <a:rPr lang="nl-NL" smtClean="0"/>
              <a:pPr>
                <a:defRPr/>
              </a:pPr>
              <a:t>29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18978-C6BE-44AD-9FC3-FC99CA480785}" type="slidenum">
              <a:rPr lang="nl-NL"/>
              <a:pPr>
                <a:defRPr/>
              </a:pPr>
              <a:t>3</a:t>
            </a:fld>
            <a:endParaRPr lang="nl-NL"/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1892300" y="19050"/>
          <a:ext cx="4325938" cy="678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SmartDraw" r:id="rId3" imgW="5497068" imgH="8619744" progId="SmartDraw.2">
                  <p:embed/>
                </p:oleObj>
              </mc:Choice>
              <mc:Fallback>
                <p:oleObj name="SmartDraw" r:id="rId3" imgW="5497068" imgH="8619744" progId="SmartDraw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19050"/>
                        <a:ext cx="4325938" cy="678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C962F-3C28-4B0D-B70F-03D449998B7C}" type="slidenum">
              <a:rPr lang="nl-NL"/>
              <a:pPr>
                <a:defRPr/>
              </a:pPr>
              <a:t>30</a:t>
            </a:fld>
            <a:endParaRPr lang="nl-NL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Matrixorganisatie</a:t>
            </a:r>
            <a:endParaRPr lang="nl-NL" altLang="nl-NL" sz="3200" b="1" i="1" smtClean="0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497638" y="2408238"/>
            <a:ext cx="17700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/>
              <a:t>Maximaal ingericht op projectmatig werken</a:t>
            </a: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6297613" y="2058988"/>
            <a:ext cx="0" cy="3609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graphicFrame>
        <p:nvGraphicFramePr>
          <p:cNvPr id="32774" name="Object 5"/>
          <p:cNvGraphicFramePr>
            <a:graphicFrameLocks/>
          </p:cNvGraphicFramePr>
          <p:nvPr/>
        </p:nvGraphicFramePr>
        <p:xfrm>
          <a:off x="6615113" y="4956175"/>
          <a:ext cx="1512887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Illustratie" r:id="rId3" imgW="1512888" imgH="1476375" progId="MS_ClipArt_Gallery.2">
                  <p:embed/>
                </p:oleObj>
              </mc:Choice>
              <mc:Fallback>
                <p:oleObj name="Illustratie" r:id="rId3" imgW="1512888" imgH="1476375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4956175"/>
                        <a:ext cx="1512887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6"/>
          <p:cNvGraphicFramePr>
            <a:graphicFrameLocks/>
          </p:cNvGraphicFramePr>
          <p:nvPr/>
        </p:nvGraphicFramePr>
        <p:xfrm>
          <a:off x="830263" y="1570038"/>
          <a:ext cx="135413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Illustratie" r:id="rId5" imgW="1354138" imgH="1033463" progId="MS_ClipArt_Gallery.2">
                  <p:embed/>
                </p:oleObj>
              </mc:Choice>
              <mc:Fallback>
                <p:oleObj name="Illustratie" r:id="rId5" imgW="1354138" imgH="1033463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1570038"/>
                        <a:ext cx="1354137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6497638" y="3756025"/>
            <a:ext cx="19240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/>
              <a:t>Projectgroepen </a:t>
            </a:r>
            <a:br>
              <a:rPr lang="nl-NL" altLang="nl-NL" sz="1800"/>
            </a:br>
            <a:r>
              <a:rPr lang="nl-NL" altLang="nl-NL" sz="1800"/>
              <a:t>worden </a:t>
            </a:r>
            <a:br>
              <a:rPr lang="nl-NL" altLang="nl-NL" sz="1800"/>
            </a:br>
            <a:r>
              <a:rPr lang="nl-NL" altLang="nl-NL" sz="1800"/>
              <a:t>uit afdelingen </a:t>
            </a:r>
            <a:br>
              <a:rPr lang="nl-NL" altLang="nl-NL" sz="1800"/>
            </a:br>
            <a:r>
              <a:rPr lang="nl-NL" altLang="nl-NL" sz="1800"/>
              <a:t>samengesteld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 b="0"/>
          </a:p>
        </p:txBody>
      </p:sp>
      <p:graphicFrame>
        <p:nvGraphicFramePr>
          <p:cNvPr id="32777" name="Object 8"/>
          <p:cNvGraphicFramePr>
            <a:graphicFrameLocks noChangeAspect="1"/>
          </p:cNvGraphicFramePr>
          <p:nvPr/>
        </p:nvGraphicFramePr>
        <p:xfrm>
          <a:off x="1022350" y="1579563"/>
          <a:ext cx="5046663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SmartDraw" r:id="rId7" imgW="5047488" imgH="4352544" progId="SmartDraw.2">
                  <p:embed/>
                </p:oleObj>
              </mc:Choice>
              <mc:Fallback>
                <p:oleObj name="SmartDraw" r:id="rId7" imgW="5047488" imgH="4352544" progId="SmartDraw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1579563"/>
                        <a:ext cx="5046663" cy="435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6392E-E102-4C46-A0E3-14880F2ABCA7}" type="slidenum">
              <a:rPr lang="nl-NL"/>
              <a:pPr>
                <a:defRPr/>
              </a:pPr>
              <a:t>31</a:t>
            </a:fld>
            <a:endParaRPr lang="nl-NL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200" b="1" i="1" smtClean="0">
                <a:solidFill>
                  <a:srgbClr val="FFFFFF"/>
                </a:solidFill>
              </a:rPr>
              <a:t>Begrippen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839788" y="1600200"/>
            <a:ext cx="6418262" cy="47466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Projectmanager &lt;&gt; projectleider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Mensgericht &lt;&gt; taakgericht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Consultant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Detacheringbureaus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Core business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Outsourcing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Fixed price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Fixed date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Turnkeyproject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Job-hopper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Pilotproject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Haalbaarheidsonderzoek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Task-force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z="2000">
                <a:solidFill>
                  <a:schemeClr val="bg2"/>
                </a:solidFill>
              </a:rPr>
              <a:t>Kick-off</a:t>
            </a:r>
            <a:r>
              <a:rPr lang="en-US" altLang="nl-NL" sz="2000">
                <a:solidFill>
                  <a:schemeClr val="bg2"/>
                </a:solidFill>
              </a:rPr>
              <a:t> vergadering  (start-up vergadering)</a:t>
            </a:r>
            <a:endParaRPr lang="nl-NL" altLang="nl-NL" sz="2000">
              <a:solidFill>
                <a:schemeClr val="bg2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348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CA09D-1D2E-4340-AF6D-96C1CE4F976F}" type="slidenum">
              <a:rPr lang="nl-NL" smtClean="0"/>
              <a:pPr>
                <a:defRPr/>
              </a:pPr>
              <a:t>32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52697-4C57-441F-B469-4ED456EF8AA4}" type="slidenum">
              <a:rPr lang="nl-NL"/>
              <a:pPr>
                <a:defRPr/>
              </a:pPr>
              <a:t>33</a:t>
            </a:fld>
            <a:endParaRPr lang="nl-NL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blackWhite">
          <a:xfrm>
            <a:off x="4273550" y="1835150"/>
            <a:ext cx="3568700" cy="43307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blackWhite">
          <a:xfrm>
            <a:off x="4197350" y="1911350"/>
            <a:ext cx="3568700" cy="43307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blackWhite">
          <a:xfrm>
            <a:off x="4121150" y="1987550"/>
            <a:ext cx="3568700" cy="43307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blackWhite">
          <a:xfrm>
            <a:off x="4044950" y="2063750"/>
            <a:ext cx="3568700" cy="433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5847" name="Rectangle 6"/>
          <p:cNvSpPr>
            <a:spLocks noGrp="1" noChangeArrowheads="1"/>
          </p:cNvSpPr>
          <p:nvPr>
            <p:ph type="title"/>
          </p:nvPr>
        </p:nvSpPr>
        <p:spPr bwMode="white">
          <a:xfrm>
            <a:off x="684213" y="609600"/>
            <a:ext cx="7772400" cy="1143000"/>
          </a:xfrm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Hoe organiseer ik een project?</a:t>
            </a:r>
            <a:endParaRPr lang="nl-NL" altLang="nl-NL" sz="3200" b="1" i="1" smtClean="0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4060825" y="2082800"/>
            <a:ext cx="3590925" cy="43592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solidFill>
                  <a:srgbClr val="0000FF"/>
                </a:solidFill>
              </a:rPr>
              <a:t>Het Plan van Aanpak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600"/>
              <a:t>		</a:t>
            </a:r>
            <a:r>
              <a:rPr lang="nl-NL" altLang="nl-NL" sz="1600">
                <a:solidFill>
                  <a:schemeClr val="bg2"/>
                </a:solidFill>
              </a:rPr>
              <a:t>inhoudsopgave</a:t>
            </a:r>
            <a:endParaRPr lang="nl-NL" altLang="nl-NL" sz="200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De achtergronden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Doelstelling 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De projectopdracht 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Projectactiviteiten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Projectgrenzen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De producten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Kwaliteit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De projectorganisatie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Planning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Kosten en baten</a:t>
            </a:r>
          </a:p>
          <a:p>
            <a:pPr>
              <a:spcBef>
                <a:spcPct val="0"/>
              </a:spcBef>
            </a:pPr>
            <a:r>
              <a:rPr lang="nl-NL" altLang="nl-NL" sz="2000">
                <a:solidFill>
                  <a:schemeClr val="bg2"/>
                </a:solidFill>
              </a:rPr>
              <a:t> Risico-analyse</a:t>
            </a:r>
            <a:endParaRPr lang="en-US" altLang="nl-NL" sz="200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</a:pPr>
            <a:endParaRPr lang="nl-NL" altLang="nl-NL" sz="2000">
              <a:solidFill>
                <a:schemeClr val="bg2"/>
              </a:solidFill>
            </a:endParaRPr>
          </a:p>
        </p:txBody>
      </p:sp>
      <p:graphicFrame>
        <p:nvGraphicFramePr>
          <p:cNvPr id="35849" name="Object 8"/>
          <p:cNvGraphicFramePr>
            <a:graphicFrameLocks/>
          </p:cNvGraphicFramePr>
          <p:nvPr/>
        </p:nvGraphicFramePr>
        <p:xfrm>
          <a:off x="777875" y="2143125"/>
          <a:ext cx="1892300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Illustratie" r:id="rId3" imgW="1892300" imgH="2308225" progId="MS_ClipArt_Gallery.2">
                  <p:embed/>
                </p:oleObj>
              </mc:Choice>
              <mc:Fallback>
                <p:oleObj name="Illustratie" r:id="rId3" imgW="1892300" imgH="2308225" progId="MS_ClipArt_Gallery.2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143125"/>
                        <a:ext cx="1892300" cy="230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9"/>
          <p:cNvGraphicFramePr>
            <a:graphicFrameLocks/>
          </p:cNvGraphicFramePr>
          <p:nvPr/>
        </p:nvGraphicFramePr>
        <p:xfrm>
          <a:off x="2125663" y="3074988"/>
          <a:ext cx="1773237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Illustratie" r:id="rId5" imgW="1773238" imgH="1074738" progId="MS_ClipArt_Gallery.2">
                  <p:embed/>
                </p:oleObj>
              </mc:Choice>
              <mc:Fallback>
                <p:oleObj name="Illustratie" r:id="rId5" imgW="1773238" imgH="1074738" progId="MS_ClipArt_Gallery.2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3074988"/>
                        <a:ext cx="1773237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669925" y="4621213"/>
            <a:ext cx="3063875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nl-NL" altLang="nl-NL" sz="2000" b="0"/>
              <a:t>Bij een groot project moet je vooraf  </a:t>
            </a:r>
            <a:r>
              <a:rPr lang="nl-NL" altLang="nl-NL" sz="2800" b="0" u="sng"/>
              <a:t>verplicht</a:t>
            </a:r>
            <a:r>
              <a:rPr lang="nl-NL" altLang="nl-NL" sz="2800" b="0"/>
              <a:t> </a:t>
            </a:r>
            <a:r>
              <a:rPr lang="nl-NL" altLang="nl-NL" sz="2000" b="0"/>
              <a:t>een plan van aanpak maken!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000" b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nl-NL" altLang="nl-NL" sz="2000" b="0"/>
              <a:t>Meestal doet de project- leider dit.</a:t>
            </a:r>
          </a:p>
        </p:txBody>
      </p:sp>
      <p:sp>
        <p:nvSpPr>
          <p:cNvPr id="35852" name="Rectangle 11"/>
          <p:cNvSpPr>
            <a:spLocks noChangeArrowheads="1"/>
          </p:cNvSpPr>
          <p:nvPr/>
        </p:nvSpPr>
        <p:spPr bwMode="white">
          <a:xfrm rot="-180000">
            <a:off x="2662238" y="3246438"/>
            <a:ext cx="1084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b="0">
                <a:latin typeface="Times New Roman" charset="0"/>
              </a:rPr>
              <a:t>PvA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C22AB-99CA-4257-9E74-53AB6116780C}" type="slidenum">
              <a:rPr lang="nl-NL"/>
              <a:pPr>
                <a:defRPr/>
              </a:pPr>
              <a:t>34</a:t>
            </a:fld>
            <a:endParaRPr lang="nl-NL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84213" y="609600"/>
            <a:ext cx="7772400" cy="1143000"/>
          </a:xfrm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Projectgroep</a:t>
            </a:r>
            <a:endParaRPr lang="nl-NL" altLang="nl-NL" sz="3200" b="1" i="1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/>
        </p:nvGraphicFramePr>
        <p:xfrm>
          <a:off x="1714500" y="1511300"/>
          <a:ext cx="5943600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SmartDraw" r:id="rId3" imgW="6720840" imgH="7516080" progId="SmartDraw.2">
                  <p:embed/>
                </p:oleObj>
              </mc:Choice>
              <mc:Fallback>
                <p:oleObj name="SmartDraw" r:id="rId3" imgW="6720840" imgH="7516080" progId="SmartDraw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511300"/>
                        <a:ext cx="5943600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6E73D-1972-41A9-8B24-191003B5DA29}" type="slidenum">
              <a:rPr lang="nl-NL"/>
              <a:pPr>
                <a:defRPr/>
              </a:pPr>
              <a:t>35</a:t>
            </a:fld>
            <a:endParaRPr lang="nl-NL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Projectgrenzen</a:t>
            </a:r>
            <a:endParaRPr lang="nl-NL" altLang="nl-NL" sz="3200" b="1" i="1" smtClean="0"/>
          </a:p>
        </p:txBody>
      </p:sp>
      <p:sp>
        <p:nvSpPr>
          <p:cNvPr id="37892" name="AutoShape 3"/>
          <p:cNvSpPr>
            <a:spLocks noChangeArrowheads="1"/>
          </p:cNvSpPr>
          <p:nvPr/>
        </p:nvSpPr>
        <p:spPr bwMode="auto">
          <a:xfrm>
            <a:off x="768350" y="3816350"/>
            <a:ext cx="444500" cy="368300"/>
          </a:xfrm>
          <a:prstGeom prst="rightArrow">
            <a:avLst>
              <a:gd name="adj1" fmla="val 50000"/>
              <a:gd name="adj2" fmla="val 5251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blackWhite">
          <a:xfrm>
            <a:off x="1244600" y="2235200"/>
            <a:ext cx="2768600" cy="37592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4044950" y="3816350"/>
            <a:ext cx="444500" cy="368300"/>
          </a:xfrm>
          <a:prstGeom prst="leftArrow">
            <a:avLst>
              <a:gd name="adj1" fmla="val 50000"/>
              <a:gd name="adj2" fmla="val 524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3587750" y="3816350"/>
            <a:ext cx="444500" cy="368300"/>
          </a:xfrm>
          <a:prstGeom prst="rightArrow">
            <a:avLst>
              <a:gd name="adj1" fmla="val 50000"/>
              <a:gd name="adj2" fmla="val 5251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1225550" y="3816350"/>
            <a:ext cx="444500" cy="368300"/>
          </a:xfrm>
          <a:prstGeom prst="leftArrow">
            <a:avLst>
              <a:gd name="adj1" fmla="val 50000"/>
              <a:gd name="adj2" fmla="val 524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2406650" y="5530850"/>
            <a:ext cx="368300" cy="444500"/>
          </a:xfrm>
          <a:prstGeom prst="downArrow">
            <a:avLst>
              <a:gd name="adj1" fmla="val 50000"/>
              <a:gd name="adj2" fmla="val 5251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1355725" y="1804988"/>
            <a:ext cx="239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FFFF00"/>
                </a:solidFill>
              </a:rPr>
              <a:t>Start van het project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3184525" y="6072188"/>
            <a:ext cx="169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/>
              <a:t>Einde  project</a:t>
            </a:r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 rot="-5460000">
            <a:off x="138906" y="5023644"/>
            <a:ext cx="1692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200"/>
              <a:t>Rand van het project</a:t>
            </a:r>
          </a:p>
        </p:txBody>
      </p:sp>
      <p:sp>
        <p:nvSpPr>
          <p:cNvPr id="37901" name="AutoShape 12"/>
          <p:cNvSpPr>
            <a:spLocks noChangeArrowheads="1"/>
          </p:cNvSpPr>
          <p:nvPr/>
        </p:nvSpPr>
        <p:spPr bwMode="auto">
          <a:xfrm>
            <a:off x="2406650" y="5988050"/>
            <a:ext cx="368300" cy="444500"/>
          </a:xfrm>
          <a:prstGeom prst="upArrow">
            <a:avLst>
              <a:gd name="adj1" fmla="val 50000"/>
              <a:gd name="adj2" fmla="val 5248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>
            <a:off x="1906588" y="2819400"/>
            <a:ext cx="14462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903" name="Rectangle 14"/>
          <p:cNvSpPr>
            <a:spLocks noChangeArrowheads="1"/>
          </p:cNvSpPr>
          <p:nvPr/>
        </p:nvSpPr>
        <p:spPr bwMode="auto">
          <a:xfrm>
            <a:off x="2117725" y="2513013"/>
            <a:ext cx="931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600"/>
              <a:t>Mijlpaal</a:t>
            </a:r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>
            <a:off x="1906588" y="3733800"/>
            <a:ext cx="14462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905" name="Rectangle 16"/>
          <p:cNvSpPr>
            <a:spLocks noChangeArrowheads="1"/>
          </p:cNvSpPr>
          <p:nvPr/>
        </p:nvSpPr>
        <p:spPr bwMode="auto">
          <a:xfrm>
            <a:off x="2117725" y="2970213"/>
            <a:ext cx="931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600"/>
              <a:t>Mijlpaal</a:t>
            </a:r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>
            <a:off x="1906588" y="3276600"/>
            <a:ext cx="14462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>
            <a:off x="1906588" y="4876800"/>
            <a:ext cx="14462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908" name="Line 19"/>
          <p:cNvSpPr>
            <a:spLocks noChangeShapeType="1"/>
          </p:cNvSpPr>
          <p:nvPr/>
        </p:nvSpPr>
        <p:spPr bwMode="auto">
          <a:xfrm>
            <a:off x="1906588" y="4419600"/>
            <a:ext cx="14462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1906588" y="5257800"/>
            <a:ext cx="14462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910" name="Rectangle 21"/>
          <p:cNvSpPr>
            <a:spLocks noChangeArrowheads="1"/>
          </p:cNvSpPr>
          <p:nvPr/>
        </p:nvSpPr>
        <p:spPr bwMode="auto">
          <a:xfrm>
            <a:off x="746125" y="6080125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/>
              <a:t>Project</a:t>
            </a:r>
          </a:p>
        </p:txBody>
      </p:sp>
      <p:sp>
        <p:nvSpPr>
          <p:cNvPr id="37911" name="Line 22"/>
          <p:cNvSpPr>
            <a:spLocks noChangeShapeType="1"/>
          </p:cNvSpPr>
          <p:nvPr/>
        </p:nvSpPr>
        <p:spPr bwMode="auto">
          <a:xfrm flipV="1">
            <a:off x="4040188" y="2516188"/>
            <a:ext cx="836612" cy="3032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912" name="Rectangle 23"/>
          <p:cNvSpPr>
            <a:spLocks noChangeArrowheads="1"/>
          </p:cNvSpPr>
          <p:nvPr/>
        </p:nvSpPr>
        <p:spPr bwMode="auto">
          <a:xfrm>
            <a:off x="4784725" y="2316163"/>
            <a:ext cx="2257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/>
              <a:t>Projectgrens (4x)</a:t>
            </a:r>
          </a:p>
        </p:txBody>
      </p:sp>
      <p:grpSp>
        <p:nvGrpSpPr>
          <p:cNvPr id="37913" name="Group 24"/>
          <p:cNvGrpSpPr>
            <a:grpSpLocks/>
          </p:cNvGrpSpPr>
          <p:nvPr/>
        </p:nvGrpSpPr>
        <p:grpSpPr bwMode="auto">
          <a:xfrm>
            <a:off x="6319838" y="3124200"/>
            <a:ext cx="1193800" cy="1906588"/>
            <a:chOff x="3981" y="1968"/>
            <a:chExt cx="752" cy="1201"/>
          </a:xfrm>
        </p:grpSpPr>
        <p:sp>
          <p:nvSpPr>
            <p:cNvPr id="37979" name="Freeform 25"/>
            <p:cNvSpPr>
              <a:spLocks/>
            </p:cNvSpPr>
            <p:nvPr/>
          </p:nvSpPr>
          <p:spPr bwMode="auto">
            <a:xfrm>
              <a:off x="4256" y="1968"/>
              <a:ext cx="322" cy="302"/>
            </a:xfrm>
            <a:custGeom>
              <a:avLst/>
              <a:gdLst>
                <a:gd name="T0" fmla="*/ 86 w 322"/>
                <a:gd name="T1" fmla="*/ 147 h 302"/>
                <a:gd name="T2" fmla="*/ 105 w 322"/>
                <a:gd name="T3" fmla="*/ 106 h 302"/>
                <a:gd name="T4" fmla="*/ 131 w 322"/>
                <a:gd name="T5" fmla="*/ 71 h 302"/>
                <a:gd name="T6" fmla="*/ 153 w 322"/>
                <a:gd name="T7" fmla="*/ 32 h 302"/>
                <a:gd name="T8" fmla="*/ 190 w 322"/>
                <a:gd name="T9" fmla="*/ 10 h 302"/>
                <a:gd name="T10" fmla="*/ 223 w 322"/>
                <a:gd name="T11" fmla="*/ 0 h 302"/>
                <a:gd name="T12" fmla="*/ 259 w 322"/>
                <a:gd name="T13" fmla="*/ 2 h 302"/>
                <a:gd name="T14" fmla="*/ 283 w 322"/>
                <a:gd name="T15" fmla="*/ 19 h 302"/>
                <a:gd name="T16" fmla="*/ 311 w 322"/>
                <a:gd name="T17" fmla="*/ 54 h 302"/>
                <a:gd name="T18" fmla="*/ 321 w 322"/>
                <a:gd name="T19" fmla="*/ 98 h 302"/>
                <a:gd name="T20" fmla="*/ 316 w 322"/>
                <a:gd name="T21" fmla="*/ 136 h 302"/>
                <a:gd name="T22" fmla="*/ 291 w 322"/>
                <a:gd name="T23" fmla="*/ 185 h 302"/>
                <a:gd name="T24" fmla="*/ 260 w 322"/>
                <a:gd name="T25" fmla="*/ 223 h 302"/>
                <a:gd name="T26" fmla="*/ 224 w 322"/>
                <a:gd name="T27" fmla="*/ 259 h 302"/>
                <a:gd name="T28" fmla="*/ 182 w 322"/>
                <a:gd name="T29" fmla="*/ 286 h 302"/>
                <a:gd name="T30" fmla="*/ 141 w 322"/>
                <a:gd name="T31" fmla="*/ 301 h 302"/>
                <a:gd name="T32" fmla="*/ 120 w 322"/>
                <a:gd name="T33" fmla="*/ 295 h 302"/>
                <a:gd name="T34" fmla="*/ 96 w 322"/>
                <a:gd name="T35" fmla="*/ 263 h 302"/>
                <a:gd name="T36" fmla="*/ 84 w 322"/>
                <a:gd name="T37" fmla="*/ 214 h 302"/>
                <a:gd name="T38" fmla="*/ 14 w 322"/>
                <a:gd name="T39" fmla="*/ 231 h 302"/>
                <a:gd name="T40" fmla="*/ 0 w 322"/>
                <a:gd name="T41" fmla="*/ 225 h 302"/>
                <a:gd name="T42" fmla="*/ 6 w 322"/>
                <a:gd name="T43" fmla="*/ 205 h 302"/>
                <a:gd name="T44" fmla="*/ 79 w 322"/>
                <a:gd name="T45" fmla="*/ 187 h 302"/>
                <a:gd name="T46" fmla="*/ 86 w 322"/>
                <a:gd name="T47" fmla="*/ 147 h 3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2"/>
                <a:gd name="T73" fmla="*/ 0 h 302"/>
                <a:gd name="T74" fmla="*/ 322 w 322"/>
                <a:gd name="T75" fmla="*/ 302 h 3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2" h="302">
                  <a:moveTo>
                    <a:pt x="86" y="147"/>
                  </a:moveTo>
                  <a:lnTo>
                    <a:pt x="105" y="106"/>
                  </a:lnTo>
                  <a:lnTo>
                    <a:pt x="131" y="71"/>
                  </a:lnTo>
                  <a:lnTo>
                    <a:pt x="153" y="32"/>
                  </a:lnTo>
                  <a:lnTo>
                    <a:pt x="190" y="10"/>
                  </a:lnTo>
                  <a:lnTo>
                    <a:pt x="223" y="0"/>
                  </a:lnTo>
                  <a:lnTo>
                    <a:pt x="259" y="2"/>
                  </a:lnTo>
                  <a:lnTo>
                    <a:pt x="283" y="19"/>
                  </a:lnTo>
                  <a:lnTo>
                    <a:pt x="311" y="54"/>
                  </a:lnTo>
                  <a:lnTo>
                    <a:pt x="321" y="98"/>
                  </a:lnTo>
                  <a:lnTo>
                    <a:pt x="316" y="136"/>
                  </a:lnTo>
                  <a:lnTo>
                    <a:pt x="291" y="185"/>
                  </a:lnTo>
                  <a:lnTo>
                    <a:pt x="260" y="223"/>
                  </a:lnTo>
                  <a:lnTo>
                    <a:pt x="224" y="259"/>
                  </a:lnTo>
                  <a:lnTo>
                    <a:pt x="182" y="286"/>
                  </a:lnTo>
                  <a:lnTo>
                    <a:pt x="141" y="301"/>
                  </a:lnTo>
                  <a:lnTo>
                    <a:pt x="120" y="295"/>
                  </a:lnTo>
                  <a:lnTo>
                    <a:pt x="96" y="263"/>
                  </a:lnTo>
                  <a:lnTo>
                    <a:pt x="84" y="214"/>
                  </a:lnTo>
                  <a:lnTo>
                    <a:pt x="14" y="231"/>
                  </a:lnTo>
                  <a:lnTo>
                    <a:pt x="0" y="225"/>
                  </a:lnTo>
                  <a:lnTo>
                    <a:pt x="6" y="205"/>
                  </a:lnTo>
                  <a:lnTo>
                    <a:pt x="79" y="187"/>
                  </a:lnTo>
                  <a:lnTo>
                    <a:pt x="86" y="14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80" name="Freeform 26"/>
            <p:cNvSpPr>
              <a:spLocks/>
            </p:cNvSpPr>
            <p:nvPr/>
          </p:nvSpPr>
          <p:spPr bwMode="auto">
            <a:xfrm>
              <a:off x="4263" y="2299"/>
              <a:ext cx="249" cy="406"/>
            </a:xfrm>
            <a:custGeom>
              <a:avLst/>
              <a:gdLst>
                <a:gd name="T0" fmla="*/ 70 w 249"/>
                <a:gd name="T1" fmla="*/ 34 h 406"/>
                <a:gd name="T2" fmla="*/ 105 w 249"/>
                <a:gd name="T3" fmla="*/ 9 h 406"/>
                <a:gd name="T4" fmla="*/ 159 w 249"/>
                <a:gd name="T5" fmla="*/ 0 h 406"/>
                <a:gd name="T6" fmla="*/ 205 w 249"/>
                <a:gd name="T7" fmla="*/ 5 h 406"/>
                <a:gd name="T8" fmla="*/ 239 w 249"/>
                <a:gd name="T9" fmla="*/ 30 h 406"/>
                <a:gd name="T10" fmla="*/ 248 w 249"/>
                <a:gd name="T11" fmla="*/ 48 h 406"/>
                <a:gd name="T12" fmla="*/ 248 w 249"/>
                <a:gd name="T13" fmla="*/ 73 h 406"/>
                <a:gd name="T14" fmla="*/ 231 w 249"/>
                <a:gd name="T15" fmla="*/ 95 h 406"/>
                <a:gd name="T16" fmla="*/ 205 w 249"/>
                <a:gd name="T17" fmla="*/ 132 h 406"/>
                <a:gd name="T18" fmla="*/ 193 w 249"/>
                <a:gd name="T19" fmla="*/ 174 h 406"/>
                <a:gd name="T20" fmla="*/ 188 w 249"/>
                <a:gd name="T21" fmla="*/ 212 h 406"/>
                <a:gd name="T22" fmla="*/ 200 w 249"/>
                <a:gd name="T23" fmla="*/ 251 h 406"/>
                <a:gd name="T24" fmla="*/ 231 w 249"/>
                <a:gd name="T25" fmla="*/ 288 h 406"/>
                <a:gd name="T26" fmla="*/ 243 w 249"/>
                <a:gd name="T27" fmla="*/ 325 h 406"/>
                <a:gd name="T28" fmla="*/ 239 w 249"/>
                <a:gd name="T29" fmla="*/ 359 h 406"/>
                <a:gd name="T30" fmla="*/ 216 w 249"/>
                <a:gd name="T31" fmla="*/ 387 h 406"/>
                <a:gd name="T32" fmla="*/ 185 w 249"/>
                <a:gd name="T33" fmla="*/ 402 h 406"/>
                <a:gd name="T34" fmla="*/ 146 w 249"/>
                <a:gd name="T35" fmla="*/ 405 h 406"/>
                <a:gd name="T36" fmla="*/ 101 w 249"/>
                <a:gd name="T37" fmla="*/ 405 h 406"/>
                <a:gd name="T38" fmla="*/ 65 w 249"/>
                <a:gd name="T39" fmla="*/ 390 h 406"/>
                <a:gd name="T40" fmla="*/ 31 w 249"/>
                <a:gd name="T41" fmla="*/ 344 h 406"/>
                <a:gd name="T42" fmla="*/ 8 w 249"/>
                <a:gd name="T43" fmla="*/ 304 h 406"/>
                <a:gd name="T44" fmla="*/ 0 w 249"/>
                <a:gd name="T45" fmla="*/ 242 h 406"/>
                <a:gd name="T46" fmla="*/ 8 w 249"/>
                <a:gd name="T47" fmla="*/ 187 h 406"/>
                <a:gd name="T48" fmla="*/ 22 w 249"/>
                <a:gd name="T49" fmla="*/ 129 h 406"/>
                <a:gd name="T50" fmla="*/ 47 w 249"/>
                <a:gd name="T51" fmla="*/ 70 h 406"/>
                <a:gd name="T52" fmla="*/ 70 w 249"/>
                <a:gd name="T53" fmla="*/ 34 h 40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9"/>
                <a:gd name="T82" fmla="*/ 0 h 406"/>
                <a:gd name="T83" fmla="*/ 249 w 249"/>
                <a:gd name="T84" fmla="*/ 406 h 40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9" h="406">
                  <a:moveTo>
                    <a:pt x="70" y="34"/>
                  </a:moveTo>
                  <a:lnTo>
                    <a:pt x="105" y="9"/>
                  </a:lnTo>
                  <a:lnTo>
                    <a:pt x="159" y="0"/>
                  </a:lnTo>
                  <a:lnTo>
                    <a:pt x="205" y="5"/>
                  </a:lnTo>
                  <a:lnTo>
                    <a:pt x="239" y="30"/>
                  </a:lnTo>
                  <a:lnTo>
                    <a:pt x="248" y="48"/>
                  </a:lnTo>
                  <a:lnTo>
                    <a:pt x="248" y="73"/>
                  </a:lnTo>
                  <a:lnTo>
                    <a:pt x="231" y="95"/>
                  </a:lnTo>
                  <a:lnTo>
                    <a:pt x="205" y="132"/>
                  </a:lnTo>
                  <a:lnTo>
                    <a:pt x="193" y="174"/>
                  </a:lnTo>
                  <a:lnTo>
                    <a:pt x="188" y="212"/>
                  </a:lnTo>
                  <a:lnTo>
                    <a:pt x="200" y="251"/>
                  </a:lnTo>
                  <a:lnTo>
                    <a:pt x="231" y="288"/>
                  </a:lnTo>
                  <a:lnTo>
                    <a:pt x="243" y="325"/>
                  </a:lnTo>
                  <a:lnTo>
                    <a:pt x="239" y="359"/>
                  </a:lnTo>
                  <a:lnTo>
                    <a:pt x="216" y="387"/>
                  </a:lnTo>
                  <a:lnTo>
                    <a:pt x="185" y="402"/>
                  </a:lnTo>
                  <a:lnTo>
                    <a:pt x="146" y="405"/>
                  </a:lnTo>
                  <a:lnTo>
                    <a:pt x="101" y="405"/>
                  </a:lnTo>
                  <a:lnTo>
                    <a:pt x="65" y="390"/>
                  </a:lnTo>
                  <a:lnTo>
                    <a:pt x="31" y="344"/>
                  </a:lnTo>
                  <a:lnTo>
                    <a:pt x="8" y="304"/>
                  </a:lnTo>
                  <a:lnTo>
                    <a:pt x="0" y="242"/>
                  </a:lnTo>
                  <a:lnTo>
                    <a:pt x="8" y="187"/>
                  </a:lnTo>
                  <a:lnTo>
                    <a:pt x="22" y="129"/>
                  </a:lnTo>
                  <a:lnTo>
                    <a:pt x="47" y="70"/>
                  </a:lnTo>
                  <a:lnTo>
                    <a:pt x="70" y="3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81" name="Freeform 27"/>
            <p:cNvSpPr>
              <a:spLocks/>
            </p:cNvSpPr>
            <p:nvPr/>
          </p:nvSpPr>
          <p:spPr bwMode="auto">
            <a:xfrm>
              <a:off x="3981" y="2317"/>
              <a:ext cx="382" cy="369"/>
            </a:xfrm>
            <a:custGeom>
              <a:avLst/>
              <a:gdLst>
                <a:gd name="T0" fmla="*/ 268 w 382"/>
                <a:gd name="T1" fmla="*/ 98 h 369"/>
                <a:gd name="T2" fmla="*/ 312 w 382"/>
                <a:gd name="T3" fmla="*/ 19 h 369"/>
                <a:gd name="T4" fmla="*/ 323 w 382"/>
                <a:gd name="T5" fmla="*/ 6 h 369"/>
                <a:gd name="T6" fmla="*/ 348 w 382"/>
                <a:gd name="T7" fmla="*/ 0 h 369"/>
                <a:gd name="T8" fmla="*/ 372 w 382"/>
                <a:gd name="T9" fmla="*/ 13 h 369"/>
                <a:gd name="T10" fmla="*/ 381 w 382"/>
                <a:gd name="T11" fmla="*/ 30 h 369"/>
                <a:gd name="T12" fmla="*/ 372 w 382"/>
                <a:gd name="T13" fmla="*/ 47 h 369"/>
                <a:gd name="T14" fmla="*/ 287 w 382"/>
                <a:gd name="T15" fmla="*/ 128 h 369"/>
                <a:gd name="T16" fmla="*/ 240 w 382"/>
                <a:gd name="T17" fmla="*/ 187 h 369"/>
                <a:gd name="T18" fmla="*/ 188 w 382"/>
                <a:gd name="T19" fmla="*/ 246 h 369"/>
                <a:gd name="T20" fmla="*/ 130 w 382"/>
                <a:gd name="T21" fmla="*/ 297 h 369"/>
                <a:gd name="T22" fmla="*/ 121 w 382"/>
                <a:gd name="T23" fmla="*/ 320 h 369"/>
                <a:gd name="T24" fmla="*/ 130 w 382"/>
                <a:gd name="T25" fmla="*/ 328 h 369"/>
                <a:gd name="T26" fmla="*/ 27 w 382"/>
                <a:gd name="T27" fmla="*/ 361 h 369"/>
                <a:gd name="T28" fmla="*/ 9 w 382"/>
                <a:gd name="T29" fmla="*/ 368 h 369"/>
                <a:gd name="T30" fmla="*/ 0 w 382"/>
                <a:gd name="T31" fmla="*/ 337 h 369"/>
                <a:gd name="T32" fmla="*/ 37 w 382"/>
                <a:gd name="T33" fmla="*/ 328 h 369"/>
                <a:gd name="T34" fmla="*/ 73 w 382"/>
                <a:gd name="T35" fmla="*/ 311 h 369"/>
                <a:gd name="T36" fmla="*/ 96 w 382"/>
                <a:gd name="T37" fmla="*/ 295 h 369"/>
                <a:gd name="T38" fmla="*/ 130 w 382"/>
                <a:gd name="T39" fmla="*/ 265 h 369"/>
                <a:gd name="T40" fmla="*/ 183 w 382"/>
                <a:gd name="T41" fmla="*/ 201 h 369"/>
                <a:gd name="T42" fmla="*/ 227 w 382"/>
                <a:gd name="T43" fmla="*/ 142 h 369"/>
                <a:gd name="T44" fmla="*/ 268 w 382"/>
                <a:gd name="T45" fmla="*/ 98 h 36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82"/>
                <a:gd name="T70" fmla="*/ 0 h 369"/>
                <a:gd name="T71" fmla="*/ 382 w 382"/>
                <a:gd name="T72" fmla="*/ 369 h 36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82" h="369">
                  <a:moveTo>
                    <a:pt x="268" y="98"/>
                  </a:moveTo>
                  <a:lnTo>
                    <a:pt x="312" y="19"/>
                  </a:lnTo>
                  <a:lnTo>
                    <a:pt x="323" y="6"/>
                  </a:lnTo>
                  <a:lnTo>
                    <a:pt x="348" y="0"/>
                  </a:lnTo>
                  <a:lnTo>
                    <a:pt x="372" y="13"/>
                  </a:lnTo>
                  <a:lnTo>
                    <a:pt x="381" y="30"/>
                  </a:lnTo>
                  <a:lnTo>
                    <a:pt x="372" y="47"/>
                  </a:lnTo>
                  <a:lnTo>
                    <a:pt x="287" y="128"/>
                  </a:lnTo>
                  <a:lnTo>
                    <a:pt x="240" y="187"/>
                  </a:lnTo>
                  <a:lnTo>
                    <a:pt x="188" y="246"/>
                  </a:lnTo>
                  <a:lnTo>
                    <a:pt x="130" y="297"/>
                  </a:lnTo>
                  <a:lnTo>
                    <a:pt x="121" y="320"/>
                  </a:lnTo>
                  <a:lnTo>
                    <a:pt x="130" y="328"/>
                  </a:lnTo>
                  <a:lnTo>
                    <a:pt x="27" y="361"/>
                  </a:lnTo>
                  <a:lnTo>
                    <a:pt x="9" y="368"/>
                  </a:lnTo>
                  <a:lnTo>
                    <a:pt x="0" y="337"/>
                  </a:lnTo>
                  <a:lnTo>
                    <a:pt x="37" y="328"/>
                  </a:lnTo>
                  <a:lnTo>
                    <a:pt x="73" y="311"/>
                  </a:lnTo>
                  <a:lnTo>
                    <a:pt x="96" y="295"/>
                  </a:lnTo>
                  <a:lnTo>
                    <a:pt x="130" y="265"/>
                  </a:lnTo>
                  <a:lnTo>
                    <a:pt x="183" y="201"/>
                  </a:lnTo>
                  <a:lnTo>
                    <a:pt x="227" y="142"/>
                  </a:lnTo>
                  <a:lnTo>
                    <a:pt x="268" y="9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82" name="Freeform 28"/>
            <p:cNvSpPr>
              <a:spLocks/>
            </p:cNvSpPr>
            <p:nvPr/>
          </p:nvSpPr>
          <p:spPr bwMode="auto">
            <a:xfrm>
              <a:off x="4460" y="2310"/>
              <a:ext cx="273" cy="368"/>
            </a:xfrm>
            <a:custGeom>
              <a:avLst/>
              <a:gdLst>
                <a:gd name="T0" fmla="*/ 0 w 273"/>
                <a:gd name="T1" fmla="*/ 18 h 368"/>
                <a:gd name="T2" fmla="*/ 3 w 273"/>
                <a:gd name="T3" fmla="*/ 3 h 368"/>
                <a:gd name="T4" fmla="*/ 45 w 273"/>
                <a:gd name="T5" fmla="*/ 0 h 368"/>
                <a:gd name="T6" fmla="*/ 68 w 273"/>
                <a:gd name="T7" fmla="*/ 15 h 368"/>
                <a:gd name="T8" fmla="*/ 104 w 273"/>
                <a:gd name="T9" fmla="*/ 56 h 368"/>
                <a:gd name="T10" fmla="*/ 148 w 273"/>
                <a:gd name="T11" fmla="*/ 108 h 368"/>
                <a:gd name="T12" fmla="*/ 190 w 273"/>
                <a:gd name="T13" fmla="*/ 144 h 368"/>
                <a:gd name="T14" fmla="*/ 267 w 273"/>
                <a:gd name="T15" fmla="*/ 212 h 368"/>
                <a:gd name="T16" fmla="*/ 272 w 273"/>
                <a:gd name="T17" fmla="*/ 228 h 368"/>
                <a:gd name="T18" fmla="*/ 255 w 273"/>
                <a:gd name="T19" fmla="*/ 237 h 368"/>
                <a:gd name="T20" fmla="*/ 218 w 273"/>
                <a:gd name="T21" fmla="*/ 249 h 368"/>
                <a:gd name="T22" fmla="*/ 164 w 273"/>
                <a:gd name="T23" fmla="*/ 258 h 368"/>
                <a:gd name="T24" fmla="*/ 99 w 273"/>
                <a:gd name="T25" fmla="*/ 260 h 368"/>
                <a:gd name="T26" fmla="*/ 76 w 273"/>
                <a:gd name="T27" fmla="*/ 264 h 368"/>
                <a:gd name="T28" fmla="*/ 68 w 273"/>
                <a:gd name="T29" fmla="*/ 276 h 368"/>
                <a:gd name="T30" fmla="*/ 84 w 273"/>
                <a:gd name="T31" fmla="*/ 298 h 368"/>
                <a:gd name="T32" fmla="*/ 138 w 273"/>
                <a:gd name="T33" fmla="*/ 335 h 368"/>
                <a:gd name="T34" fmla="*/ 175 w 273"/>
                <a:gd name="T35" fmla="*/ 344 h 368"/>
                <a:gd name="T36" fmla="*/ 184 w 273"/>
                <a:gd name="T37" fmla="*/ 356 h 368"/>
                <a:gd name="T38" fmla="*/ 167 w 273"/>
                <a:gd name="T39" fmla="*/ 367 h 368"/>
                <a:gd name="T40" fmla="*/ 133 w 273"/>
                <a:gd name="T41" fmla="*/ 367 h 368"/>
                <a:gd name="T42" fmla="*/ 87 w 273"/>
                <a:gd name="T43" fmla="*/ 344 h 368"/>
                <a:gd name="T44" fmla="*/ 50 w 273"/>
                <a:gd name="T45" fmla="*/ 313 h 368"/>
                <a:gd name="T46" fmla="*/ 26 w 273"/>
                <a:gd name="T47" fmla="*/ 285 h 368"/>
                <a:gd name="T48" fmla="*/ 26 w 273"/>
                <a:gd name="T49" fmla="*/ 264 h 368"/>
                <a:gd name="T50" fmla="*/ 42 w 273"/>
                <a:gd name="T51" fmla="*/ 249 h 368"/>
                <a:gd name="T52" fmla="*/ 65 w 273"/>
                <a:gd name="T53" fmla="*/ 242 h 368"/>
                <a:gd name="T54" fmla="*/ 99 w 273"/>
                <a:gd name="T55" fmla="*/ 239 h 368"/>
                <a:gd name="T56" fmla="*/ 138 w 273"/>
                <a:gd name="T57" fmla="*/ 239 h 368"/>
                <a:gd name="T58" fmla="*/ 184 w 273"/>
                <a:gd name="T59" fmla="*/ 234 h 368"/>
                <a:gd name="T60" fmla="*/ 206 w 273"/>
                <a:gd name="T61" fmla="*/ 228 h 368"/>
                <a:gd name="T62" fmla="*/ 218 w 273"/>
                <a:gd name="T63" fmla="*/ 218 h 368"/>
                <a:gd name="T64" fmla="*/ 213 w 273"/>
                <a:gd name="T65" fmla="*/ 208 h 368"/>
                <a:gd name="T66" fmla="*/ 180 w 273"/>
                <a:gd name="T67" fmla="*/ 184 h 368"/>
                <a:gd name="T68" fmla="*/ 127 w 273"/>
                <a:gd name="T69" fmla="*/ 141 h 368"/>
                <a:gd name="T70" fmla="*/ 76 w 273"/>
                <a:gd name="T71" fmla="*/ 104 h 368"/>
                <a:gd name="T72" fmla="*/ 22 w 273"/>
                <a:gd name="T73" fmla="*/ 65 h 368"/>
                <a:gd name="T74" fmla="*/ 3 w 273"/>
                <a:gd name="T75" fmla="*/ 36 h 368"/>
                <a:gd name="T76" fmla="*/ 0 w 273"/>
                <a:gd name="T77" fmla="*/ 18 h 3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3"/>
                <a:gd name="T118" fmla="*/ 0 h 368"/>
                <a:gd name="T119" fmla="*/ 273 w 273"/>
                <a:gd name="T120" fmla="*/ 368 h 3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3" h="368">
                  <a:moveTo>
                    <a:pt x="0" y="18"/>
                  </a:moveTo>
                  <a:lnTo>
                    <a:pt x="3" y="3"/>
                  </a:lnTo>
                  <a:lnTo>
                    <a:pt x="45" y="0"/>
                  </a:lnTo>
                  <a:lnTo>
                    <a:pt x="68" y="15"/>
                  </a:lnTo>
                  <a:lnTo>
                    <a:pt x="104" y="56"/>
                  </a:lnTo>
                  <a:lnTo>
                    <a:pt x="148" y="108"/>
                  </a:lnTo>
                  <a:lnTo>
                    <a:pt x="190" y="144"/>
                  </a:lnTo>
                  <a:lnTo>
                    <a:pt x="267" y="212"/>
                  </a:lnTo>
                  <a:lnTo>
                    <a:pt x="272" y="228"/>
                  </a:lnTo>
                  <a:lnTo>
                    <a:pt x="255" y="237"/>
                  </a:lnTo>
                  <a:lnTo>
                    <a:pt x="218" y="249"/>
                  </a:lnTo>
                  <a:lnTo>
                    <a:pt x="164" y="258"/>
                  </a:lnTo>
                  <a:lnTo>
                    <a:pt x="99" y="260"/>
                  </a:lnTo>
                  <a:lnTo>
                    <a:pt x="76" y="264"/>
                  </a:lnTo>
                  <a:lnTo>
                    <a:pt x="68" y="276"/>
                  </a:lnTo>
                  <a:lnTo>
                    <a:pt x="84" y="298"/>
                  </a:lnTo>
                  <a:lnTo>
                    <a:pt x="138" y="335"/>
                  </a:lnTo>
                  <a:lnTo>
                    <a:pt x="175" y="344"/>
                  </a:lnTo>
                  <a:lnTo>
                    <a:pt x="184" y="356"/>
                  </a:lnTo>
                  <a:lnTo>
                    <a:pt x="167" y="367"/>
                  </a:lnTo>
                  <a:lnTo>
                    <a:pt x="133" y="367"/>
                  </a:lnTo>
                  <a:lnTo>
                    <a:pt x="87" y="344"/>
                  </a:lnTo>
                  <a:lnTo>
                    <a:pt x="50" y="313"/>
                  </a:lnTo>
                  <a:lnTo>
                    <a:pt x="26" y="285"/>
                  </a:lnTo>
                  <a:lnTo>
                    <a:pt x="26" y="264"/>
                  </a:lnTo>
                  <a:lnTo>
                    <a:pt x="42" y="249"/>
                  </a:lnTo>
                  <a:lnTo>
                    <a:pt x="65" y="242"/>
                  </a:lnTo>
                  <a:lnTo>
                    <a:pt x="99" y="239"/>
                  </a:lnTo>
                  <a:lnTo>
                    <a:pt x="138" y="239"/>
                  </a:lnTo>
                  <a:lnTo>
                    <a:pt x="184" y="234"/>
                  </a:lnTo>
                  <a:lnTo>
                    <a:pt x="206" y="228"/>
                  </a:lnTo>
                  <a:lnTo>
                    <a:pt x="218" y="218"/>
                  </a:lnTo>
                  <a:lnTo>
                    <a:pt x="213" y="208"/>
                  </a:lnTo>
                  <a:lnTo>
                    <a:pt x="180" y="184"/>
                  </a:lnTo>
                  <a:lnTo>
                    <a:pt x="127" y="141"/>
                  </a:lnTo>
                  <a:lnTo>
                    <a:pt x="76" y="104"/>
                  </a:lnTo>
                  <a:lnTo>
                    <a:pt x="22" y="65"/>
                  </a:lnTo>
                  <a:lnTo>
                    <a:pt x="3" y="36"/>
                  </a:lnTo>
                  <a:lnTo>
                    <a:pt x="0" y="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83" name="Freeform 29"/>
            <p:cNvSpPr>
              <a:spLocks/>
            </p:cNvSpPr>
            <p:nvPr/>
          </p:nvSpPr>
          <p:spPr bwMode="auto">
            <a:xfrm>
              <a:off x="4282" y="2618"/>
              <a:ext cx="296" cy="551"/>
            </a:xfrm>
            <a:custGeom>
              <a:avLst/>
              <a:gdLst>
                <a:gd name="T0" fmla="*/ 146 w 296"/>
                <a:gd name="T1" fmla="*/ 0 h 551"/>
                <a:gd name="T2" fmla="*/ 189 w 296"/>
                <a:gd name="T3" fmla="*/ 6 h 551"/>
                <a:gd name="T4" fmla="*/ 208 w 296"/>
                <a:gd name="T5" fmla="*/ 31 h 551"/>
                <a:gd name="T6" fmla="*/ 203 w 296"/>
                <a:gd name="T7" fmla="*/ 89 h 551"/>
                <a:gd name="T8" fmla="*/ 197 w 296"/>
                <a:gd name="T9" fmla="*/ 150 h 551"/>
                <a:gd name="T10" fmla="*/ 197 w 296"/>
                <a:gd name="T11" fmla="*/ 215 h 551"/>
                <a:gd name="T12" fmla="*/ 234 w 296"/>
                <a:gd name="T13" fmla="*/ 291 h 551"/>
                <a:gd name="T14" fmla="*/ 265 w 296"/>
                <a:gd name="T15" fmla="*/ 347 h 551"/>
                <a:gd name="T16" fmla="*/ 280 w 296"/>
                <a:gd name="T17" fmla="*/ 402 h 551"/>
                <a:gd name="T18" fmla="*/ 277 w 296"/>
                <a:gd name="T19" fmla="*/ 451 h 551"/>
                <a:gd name="T20" fmla="*/ 277 w 296"/>
                <a:gd name="T21" fmla="*/ 471 h 551"/>
                <a:gd name="T22" fmla="*/ 291 w 296"/>
                <a:gd name="T23" fmla="*/ 489 h 551"/>
                <a:gd name="T24" fmla="*/ 295 w 296"/>
                <a:gd name="T25" fmla="*/ 507 h 551"/>
                <a:gd name="T26" fmla="*/ 283 w 296"/>
                <a:gd name="T27" fmla="*/ 515 h 551"/>
                <a:gd name="T28" fmla="*/ 254 w 296"/>
                <a:gd name="T29" fmla="*/ 510 h 551"/>
                <a:gd name="T30" fmla="*/ 197 w 296"/>
                <a:gd name="T31" fmla="*/ 504 h 551"/>
                <a:gd name="T32" fmla="*/ 127 w 296"/>
                <a:gd name="T33" fmla="*/ 515 h 551"/>
                <a:gd name="T34" fmla="*/ 81 w 296"/>
                <a:gd name="T35" fmla="*/ 538 h 551"/>
                <a:gd name="T36" fmla="*/ 58 w 296"/>
                <a:gd name="T37" fmla="*/ 550 h 551"/>
                <a:gd name="T38" fmla="*/ 35 w 296"/>
                <a:gd name="T39" fmla="*/ 550 h 551"/>
                <a:gd name="T40" fmla="*/ 0 w 296"/>
                <a:gd name="T41" fmla="*/ 510 h 551"/>
                <a:gd name="T42" fmla="*/ 4 w 296"/>
                <a:gd name="T43" fmla="*/ 504 h 551"/>
                <a:gd name="T44" fmla="*/ 73 w 296"/>
                <a:gd name="T45" fmla="*/ 485 h 551"/>
                <a:gd name="T46" fmla="*/ 154 w 296"/>
                <a:gd name="T47" fmla="*/ 476 h 551"/>
                <a:gd name="T48" fmla="*/ 211 w 296"/>
                <a:gd name="T49" fmla="*/ 473 h 551"/>
                <a:gd name="T50" fmla="*/ 246 w 296"/>
                <a:gd name="T51" fmla="*/ 473 h 551"/>
                <a:gd name="T52" fmla="*/ 254 w 296"/>
                <a:gd name="T53" fmla="*/ 455 h 551"/>
                <a:gd name="T54" fmla="*/ 242 w 296"/>
                <a:gd name="T55" fmla="*/ 402 h 551"/>
                <a:gd name="T56" fmla="*/ 215 w 296"/>
                <a:gd name="T57" fmla="*/ 347 h 551"/>
                <a:gd name="T58" fmla="*/ 172 w 296"/>
                <a:gd name="T59" fmla="*/ 276 h 551"/>
                <a:gd name="T60" fmla="*/ 138 w 296"/>
                <a:gd name="T61" fmla="*/ 215 h 551"/>
                <a:gd name="T62" fmla="*/ 123 w 296"/>
                <a:gd name="T63" fmla="*/ 160 h 551"/>
                <a:gd name="T64" fmla="*/ 120 w 296"/>
                <a:gd name="T65" fmla="*/ 98 h 551"/>
                <a:gd name="T66" fmla="*/ 120 w 296"/>
                <a:gd name="T67" fmla="*/ 40 h 551"/>
                <a:gd name="T68" fmla="*/ 135 w 296"/>
                <a:gd name="T69" fmla="*/ 15 h 551"/>
                <a:gd name="T70" fmla="*/ 146 w 296"/>
                <a:gd name="T71" fmla="*/ 0 h 55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551"/>
                <a:gd name="T110" fmla="*/ 296 w 296"/>
                <a:gd name="T111" fmla="*/ 551 h 55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551">
                  <a:moveTo>
                    <a:pt x="146" y="0"/>
                  </a:moveTo>
                  <a:lnTo>
                    <a:pt x="189" y="6"/>
                  </a:lnTo>
                  <a:lnTo>
                    <a:pt x="208" y="31"/>
                  </a:lnTo>
                  <a:lnTo>
                    <a:pt x="203" y="89"/>
                  </a:lnTo>
                  <a:lnTo>
                    <a:pt x="197" y="150"/>
                  </a:lnTo>
                  <a:lnTo>
                    <a:pt x="197" y="215"/>
                  </a:lnTo>
                  <a:lnTo>
                    <a:pt x="234" y="291"/>
                  </a:lnTo>
                  <a:lnTo>
                    <a:pt x="265" y="347"/>
                  </a:lnTo>
                  <a:lnTo>
                    <a:pt x="280" y="402"/>
                  </a:lnTo>
                  <a:lnTo>
                    <a:pt x="277" y="451"/>
                  </a:lnTo>
                  <a:lnTo>
                    <a:pt x="277" y="471"/>
                  </a:lnTo>
                  <a:lnTo>
                    <a:pt x="291" y="489"/>
                  </a:lnTo>
                  <a:lnTo>
                    <a:pt x="295" y="507"/>
                  </a:lnTo>
                  <a:lnTo>
                    <a:pt x="283" y="515"/>
                  </a:lnTo>
                  <a:lnTo>
                    <a:pt x="254" y="510"/>
                  </a:lnTo>
                  <a:lnTo>
                    <a:pt x="197" y="504"/>
                  </a:lnTo>
                  <a:lnTo>
                    <a:pt x="127" y="515"/>
                  </a:lnTo>
                  <a:lnTo>
                    <a:pt x="81" y="538"/>
                  </a:lnTo>
                  <a:lnTo>
                    <a:pt x="58" y="550"/>
                  </a:lnTo>
                  <a:lnTo>
                    <a:pt x="35" y="550"/>
                  </a:lnTo>
                  <a:lnTo>
                    <a:pt x="0" y="510"/>
                  </a:lnTo>
                  <a:lnTo>
                    <a:pt x="4" y="504"/>
                  </a:lnTo>
                  <a:lnTo>
                    <a:pt x="73" y="485"/>
                  </a:lnTo>
                  <a:lnTo>
                    <a:pt x="154" y="476"/>
                  </a:lnTo>
                  <a:lnTo>
                    <a:pt x="211" y="473"/>
                  </a:lnTo>
                  <a:lnTo>
                    <a:pt x="246" y="473"/>
                  </a:lnTo>
                  <a:lnTo>
                    <a:pt x="254" y="455"/>
                  </a:lnTo>
                  <a:lnTo>
                    <a:pt x="242" y="402"/>
                  </a:lnTo>
                  <a:lnTo>
                    <a:pt x="215" y="347"/>
                  </a:lnTo>
                  <a:lnTo>
                    <a:pt x="172" y="276"/>
                  </a:lnTo>
                  <a:lnTo>
                    <a:pt x="138" y="215"/>
                  </a:lnTo>
                  <a:lnTo>
                    <a:pt x="123" y="160"/>
                  </a:lnTo>
                  <a:lnTo>
                    <a:pt x="120" y="98"/>
                  </a:lnTo>
                  <a:lnTo>
                    <a:pt x="120" y="40"/>
                  </a:lnTo>
                  <a:lnTo>
                    <a:pt x="135" y="15"/>
                  </a:lnTo>
                  <a:lnTo>
                    <a:pt x="14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37984" name="Freeform 30"/>
            <p:cNvSpPr>
              <a:spLocks/>
            </p:cNvSpPr>
            <p:nvPr/>
          </p:nvSpPr>
          <p:spPr bwMode="auto">
            <a:xfrm>
              <a:off x="4138" y="2633"/>
              <a:ext cx="246" cy="460"/>
            </a:xfrm>
            <a:custGeom>
              <a:avLst/>
              <a:gdLst>
                <a:gd name="T0" fmla="*/ 184 w 246"/>
                <a:gd name="T1" fmla="*/ 0 h 460"/>
                <a:gd name="T2" fmla="*/ 218 w 246"/>
                <a:gd name="T3" fmla="*/ 0 h 460"/>
                <a:gd name="T4" fmla="*/ 230 w 246"/>
                <a:gd name="T5" fmla="*/ 19 h 460"/>
                <a:gd name="T6" fmla="*/ 238 w 246"/>
                <a:gd name="T7" fmla="*/ 59 h 460"/>
                <a:gd name="T8" fmla="*/ 230 w 246"/>
                <a:gd name="T9" fmla="*/ 100 h 460"/>
                <a:gd name="T10" fmla="*/ 210 w 246"/>
                <a:gd name="T11" fmla="*/ 187 h 460"/>
                <a:gd name="T12" fmla="*/ 213 w 246"/>
                <a:gd name="T13" fmla="*/ 225 h 460"/>
                <a:gd name="T14" fmla="*/ 238 w 246"/>
                <a:gd name="T15" fmla="*/ 299 h 460"/>
                <a:gd name="T16" fmla="*/ 245 w 246"/>
                <a:gd name="T17" fmla="*/ 350 h 460"/>
                <a:gd name="T18" fmla="*/ 245 w 246"/>
                <a:gd name="T19" fmla="*/ 390 h 460"/>
                <a:gd name="T20" fmla="*/ 233 w 246"/>
                <a:gd name="T21" fmla="*/ 399 h 460"/>
                <a:gd name="T22" fmla="*/ 199 w 246"/>
                <a:gd name="T23" fmla="*/ 406 h 460"/>
                <a:gd name="T24" fmla="*/ 151 w 246"/>
                <a:gd name="T25" fmla="*/ 415 h 460"/>
                <a:gd name="T26" fmla="*/ 107 w 246"/>
                <a:gd name="T27" fmla="*/ 434 h 460"/>
                <a:gd name="T28" fmla="*/ 60 w 246"/>
                <a:gd name="T29" fmla="*/ 459 h 460"/>
                <a:gd name="T30" fmla="*/ 42 w 246"/>
                <a:gd name="T31" fmla="*/ 459 h 460"/>
                <a:gd name="T32" fmla="*/ 0 w 246"/>
                <a:gd name="T33" fmla="*/ 431 h 460"/>
                <a:gd name="T34" fmla="*/ 3 w 246"/>
                <a:gd name="T35" fmla="*/ 418 h 460"/>
                <a:gd name="T36" fmla="*/ 57 w 246"/>
                <a:gd name="T37" fmla="*/ 399 h 460"/>
                <a:gd name="T38" fmla="*/ 148 w 246"/>
                <a:gd name="T39" fmla="*/ 381 h 460"/>
                <a:gd name="T40" fmla="*/ 191 w 246"/>
                <a:gd name="T41" fmla="*/ 369 h 460"/>
                <a:gd name="T42" fmla="*/ 199 w 246"/>
                <a:gd name="T43" fmla="*/ 358 h 460"/>
                <a:gd name="T44" fmla="*/ 199 w 246"/>
                <a:gd name="T45" fmla="*/ 304 h 460"/>
                <a:gd name="T46" fmla="*/ 184 w 246"/>
                <a:gd name="T47" fmla="*/ 237 h 460"/>
                <a:gd name="T48" fmla="*/ 176 w 246"/>
                <a:gd name="T49" fmla="*/ 194 h 460"/>
                <a:gd name="T50" fmla="*/ 168 w 246"/>
                <a:gd name="T51" fmla="*/ 127 h 460"/>
                <a:gd name="T52" fmla="*/ 164 w 246"/>
                <a:gd name="T53" fmla="*/ 53 h 460"/>
                <a:gd name="T54" fmla="*/ 168 w 246"/>
                <a:gd name="T55" fmla="*/ 19 h 460"/>
                <a:gd name="T56" fmla="*/ 184 w 246"/>
                <a:gd name="T57" fmla="*/ 0 h 4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46"/>
                <a:gd name="T88" fmla="*/ 0 h 460"/>
                <a:gd name="T89" fmla="*/ 246 w 246"/>
                <a:gd name="T90" fmla="*/ 460 h 4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46" h="460">
                  <a:moveTo>
                    <a:pt x="184" y="0"/>
                  </a:moveTo>
                  <a:lnTo>
                    <a:pt x="218" y="0"/>
                  </a:lnTo>
                  <a:lnTo>
                    <a:pt x="230" y="19"/>
                  </a:lnTo>
                  <a:lnTo>
                    <a:pt x="238" y="59"/>
                  </a:lnTo>
                  <a:lnTo>
                    <a:pt x="230" y="100"/>
                  </a:lnTo>
                  <a:lnTo>
                    <a:pt x="210" y="187"/>
                  </a:lnTo>
                  <a:lnTo>
                    <a:pt x="213" y="225"/>
                  </a:lnTo>
                  <a:lnTo>
                    <a:pt x="238" y="299"/>
                  </a:lnTo>
                  <a:lnTo>
                    <a:pt x="245" y="350"/>
                  </a:lnTo>
                  <a:lnTo>
                    <a:pt x="245" y="390"/>
                  </a:lnTo>
                  <a:lnTo>
                    <a:pt x="233" y="399"/>
                  </a:lnTo>
                  <a:lnTo>
                    <a:pt x="199" y="406"/>
                  </a:lnTo>
                  <a:lnTo>
                    <a:pt x="151" y="415"/>
                  </a:lnTo>
                  <a:lnTo>
                    <a:pt x="107" y="434"/>
                  </a:lnTo>
                  <a:lnTo>
                    <a:pt x="60" y="459"/>
                  </a:lnTo>
                  <a:lnTo>
                    <a:pt x="42" y="459"/>
                  </a:lnTo>
                  <a:lnTo>
                    <a:pt x="0" y="431"/>
                  </a:lnTo>
                  <a:lnTo>
                    <a:pt x="3" y="418"/>
                  </a:lnTo>
                  <a:lnTo>
                    <a:pt x="57" y="399"/>
                  </a:lnTo>
                  <a:lnTo>
                    <a:pt x="148" y="381"/>
                  </a:lnTo>
                  <a:lnTo>
                    <a:pt x="191" y="369"/>
                  </a:lnTo>
                  <a:lnTo>
                    <a:pt x="199" y="358"/>
                  </a:lnTo>
                  <a:lnTo>
                    <a:pt x="199" y="304"/>
                  </a:lnTo>
                  <a:lnTo>
                    <a:pt x="184" y="237"/>
                  </a:lnTo>
                  <a:lnTo>
                    <a:pt x="176" y="194"/>
                  </a:lnTo>
                  <a:lnTo>
                    <a:pt x="168" y="127"/>
                  </a:lnTo>
                  <a:lnTo>
                    <a:pt x="164" y="53"/>
                  </a:lnTo>
                  <a:lnTo>
                    <a:pt x="168" y="19"/>
                  </a:lnTo>
                  <a:lnTo>
                    <a:pt x="18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37914" name="Group 31"/>
          <p:cNvGrpSpPr>
            <a:grpSpLocks/>
          </p:cNvGrpSpPr>
          <p:nvPr/>
        </p:nvGrpSpPr>
        <p:grpSpPr bwMode="auto">
          <a:xfrm>
            <a:off x="5924550" y="3640138"/>
            <a:ext cx="1993900" cy="1066800"/>
            <a:chOff x="3732" y="2293"/>
            <a:chExt cx="1256" cy="672"/>
          </a:xfrm>
        </p:grpSpPr>
        <p:grpSp>
          <p:nvGrpSpPr>
            <p:cNvPr id="37919" name="Group 32"/>
            <p:cNvGrpSpPr>
              <a:grpSpLocks/>
            </p:cNvGrpSpPr>
            <p:nvPr/>
          </p:nvGrpSpPr>
          <p:grpSpPr bwMode="auto">
            <a:xfrm>
              <a:off x="4467" y="2355"/>
              <a:ext cx="521" cy="579"/>
              <a:chOff x="4467" y="2355"/>
              <a:chExt cx="521" cy="579"/>
            </a:xfrm>
          </p:grpSpPr>
          <p:grpSp>
            <p:nvGrpSpPr>
              <p:cNvPr id="37949" name="Group 33"/>
              <p:cNvGrpSpPr>
                <a:grpSpLocks/>
              </p:cNvGrpSpPr>
              <p:nvPr/>
            </p:nvGrpSpPr>
            <p:grpSpPr bwMode="auto">
              <a:xfrm>
                <a:off x="4667" y="2355"/>
                <a:ext cx="321" cy="467"/>
                <a:chOff x="4667" y="2355"/>
                <a:chExt cx="321" cy="467"/>
              </a:xfrm>
            </p:grpSpPr>
            <p:grpSp>
              <p:nvGrpSpPr>
                <p:cNvPr id="37954" name="Group 34"/>
                <p:cNvGrpSpPr>
                  <a:grpSpLocks/>
                </p:cNvGrpSpPr>
                <p:nvPr/>
              </p:nvGrpSpPr>
              <p:grpSpPr bwMode="auto">
                <a:xfrm>
                  <a:off x="4748" y="2416"/>
                  <a:ext cx="240" cy="343"/>
                  <a:chOff x="4748" y="2416"/>
                  <a:chExt cx="240" cy="343"/>
                </a:xfrm>
              </p:grpSpPr>
              <p:grpSp>
                <p:nvGrpSpPr>
                  <p:cNvPr id="37964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4748" y="2416"/>
                    <a:ext cx="240" cy="343"/>
                    <a:chOff x="4748" y="2416"/>
                    <a:chExt cx="240" cy="343"/>
                  </a:xfrm>
                </p:grpSpPr>
                <p:grpSp>
                  <p:nvGrpSpPr>
                    <p:cNvPr id="37966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9" y="2437"/>
                      <a:ext cx="179" cy="281"/>
                      <a:chOff x="4809" y="2437"/>
                      <a:chExt cx="179" cy="281"/>
                    </a:xfrm>
                  </p:grpSpPr>
                  <p:grpSp>
                    <p:nvGrpSpPr>
                      <p:cNvPr id="37970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30" y="2437"/>
                        <a:ext cx="158" cy="281"/>
                        <a:chOff x="4830" y="2437"/>
                        <a:chExt cx="158" cy="281"/>
                      </a:xfrm>
                    </p:grpSpPr>
                    <p:sp>
                      <p:nvSpPr>
                        <p:cNvPr id="37974" name="Oval 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912" y="2601"/>
                          <a:ext cx="76" cy="7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buChar char="•"/>
                            <a:defRPr sz="3200" b="1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2pPr>
                          <a:lvl3pPr marL="1143000" indent="-228600"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3pPr>
                          <a:lvl4pPr marL="1600200" indent="-228600"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4pPr>
                          <a:lvl5pPr marL="2057400" indent="-228600"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9pPr>
                        </a:lstStyle>
                        <a:p>
                          <a:pPr>
                            <a:buFontTx/>
                            <a:buNone/>
                          </a:pPr>
                          <a:endParaRPr lang="nl-NL" altLang="nl-NL" sz="2000">
                            <a:solidFill>
                              <a:srgbClr val="0000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975" name="Oval 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51" y="2621"/>
                          <a:ext cx="96" cy="97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buChar char="•"/>
                            <a:defRPr sz="3200" b="1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2pPr>
                          <a:lvl3pPr marL="1143000" indent="-228600"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3pPr>
                          <a:lvl4pPr marL="1600200" indent="-228600"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4pPr>
                          <a:lvl5pPr marL="2057400" indent="-228600"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9pPr>
                        </a:lstStyle>
                        <a:p>
                          <a:pPr>
                            <a:buFontTx/>
                            <a:buNone/>
                          </a:pPr>
                          <a:endParaRPr lang="nl-NL" altLang="nl-NL" sz="2000">
                            <a:solidFill>
                              <a:srgbClr val="0000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976" name="Oval 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92" y="2498"/>
                          <a:ext cx="76" cy="77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buChar char="•"/>
                            <a:defRPr sz="3200" b="1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2pPr>
                          <a:lvl3pPr marL="1143000" indent="-228600"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3pPr>
                          <a:lvl4pPr marL="1600200" indent="-228600"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4pPr>
                          <a:lvl5pPr marL="2057400" indent="-228600"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9pPr>
                        </a:lstStyle>
                        <a:p>
                          <a:pPr>
                            <a:buFontTx/>
                            <a:buNone/>
                          </a:pPr>
                          <a:endParaRPr lang="nl-NL" altLang="nl-NL" sz="2000">
                            <a:solidFill>
                              <a:srgbClr val="0000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977" name="Oval 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30" y="2437"/>
                          <a:ext cx="98" cy="97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>
                          <a:lvl1pPr>
                            <a:buChar char="•"/>
                            <a:defRPr sz="3200" b="1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>
                            <a:buChar char="–"/>
                            <a:defRPr sz="28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2pPr>
                          <a:lvl3pPr marL="1143000" indent="-228600">
                            <a:buChar char="•"/>
                            <a:defRPr sz="24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3pPr>
                          <a:lvl4pPr marL="1600200" indent="-228600">
                            <a:buChar char="–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4pPr>
                          <a:lvl5pPr marL="2057400" indent="-228600"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har char="•"/>
                            <a:defRPr sz="2000">
                              <a:solidFill>
                                <a:schemeClr val="tx1"/>
                              </a:solidFill>
                              <a:latin typeface="Times New Roman" charset="0"/>
                            </a:defRPr>
                          </a:lvl9pPr>
                        </a:lstStyle>
                        <a:p>
                          <a:pPr>
                            <a:buFontTx/>
                            <a:buNone/>
                          </a:pPr>
                          <a:endParaRPr lang="nl-NL" altLang="nl-NL" sz="2000">
                            <a:solidFill>
                              <a:srgbClr val="0000FF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7978" name="Freeform 4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92" y="2498"/>
                          <a:ext cx="71" cy="164"/>
                        </a:xfrm>
                        <a:custGeom>
                          <a:avLst/>
                          <a:gdLst>
                            <a:gd name="T0" fmla="*/ 70 w 71"/>
                            <a:gd name="T1" fmla="*/ 161 h 164"/>
                            <a:gd name="T2" fmla="*/ 40 w 71"/>
                            <a:gd name="T3" fmla="*/ 163 h 164"/>
                            <a:gd name="T4" fmla="*/ 0 w 71"/>
                            <a:gd name="T5" fmla="*/ 0 h 164"/>
                            <a:gd name="T6" fmla="*/ 43 w 71"/>
                            <a:gd name="T7" fmla="*/ 12 h 164"/>
                            <a:gd name="T8" fmla="*/ 44 w 71"/>
                            <a:gd name="T9" fmla="*/ 92 h 164"/>
                            <a:gd name="T10" fmla="*/ 70 w 71"/>
                            <a:gd name="T11" fmla="*/ 161 h 164"/>
                            <a:gd name="T12" fmla="*/ 0 60000 65536"/>
                            <a:gd name="T13" fmla="*/ 0 60000 65536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w 71"/>
                            <a:gd name="T19" fmla="*/ 0 h 164"/>
                            <a:gd name="T20" fmla="*/ 71 w 71"/>
                            <a:gd name="T21" fmla="*/ 164 h 164"/>
                          </a:gdLst>
                          <a:ahLst/>
                          <a:cxnLst>
                            <a:cxn ang="T12">
                              <a:pos x="T0" y="T1"/>
                            </a:cxn>
                            <a:cxn ang="T13">
                              <a:pos x="T2" y="T3"/>
                            </a:cxn>
                            <a:cxn ang="T14">
                              <a:pos x="T4" y="T5"/>
                            </a:cxn>
                            <a:cxn ang="T15">
                              <a:pos x="T6" y="T7"/>
                            </a:cxn>
                            <a:cxn ang="T16">
                              <a:pos x="T8" y="T9"/>
                            </a:cxn>
                            <a:cxn ang="T17">
                              <a:pos x="T10" y="T11"/>
                            </a:cxn>
                          </a:cxnLst>
                          <a:rect l="T18" t="T19" r="T20" b="T21"/>
                          <a:pathLst>
                            <a:path w="71" h="164">
                              <a:moveTo>
                                <a:pt x="70" y="161"/>
                              </a:moveTo>
                              <a:lnTo>
                                <a:pt x="40" y="163"/>
                              </a:lnTo>
                              <a:lnTo>
                                <a:pt x="0" y="0"/>
                              </a:lnTo>
                              <a:lnTo>
                                <a:pt x="43" y="12"/>
                              </a:lnTo>
                              <a:lnTo>
                                <a:pt x="44" y="92"/>
                              </a:lnTo>
                              <a:lnTo>
                                <a:pt x="70" y="161"/>
                              </a:lnTo>
                            </a:path>
                          </a:pathLst>
                        </a:cu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 cap="rnd">
                              <a:solidFill>
                                <a:srgbClr val="000000"/>
                              </a:solidFill>
                              <a:round/>
                              <a:headEnd type="none" w="sm" len="sm"/>
                              <a:tailEnd type="none" w="sm" len="sm"/>
                            </a14:hiddenLine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</p:grpSp>
                  <p:sp>
                    <p:nvSpPr>
                      <p:cNvPr id="37971" name="Oval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09" y="2519"/>
                        <a:ext cx="139" cy="138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buChar char="•"/>
                          <a:defRPr sz="3200" b="1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2pPr>
                        <a:lvl3pPr marL="1143000" indent="-228600"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3pPr>
                        <a:lvl4pPr marL="1600200" indent="-228600"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4pPr>
                        <a:lvl5pPr marL="2057400" indent="-228600"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9pPr>
                      </a:lstStyle>
                      <a:p>
                        <a:pPr>
                          <a:buFontTx/>
                          <a:buNone/>
                        </a:pPr>
                        <a:endParaRPr lang="nl-NL" altLang="nl-NL" sz="2000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  <p:sp>
                    <p:nvSpPr>
                      <p:cNvPr id="37972" name="Oval 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09" y="2601"/>
                        <a:ext cx="98" cy="98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buChar char="•"/>
                          <a:defRPr sz="3200" b="1"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2pPr>
                        <a:lvl3pPr marL="1143000" indent="-228600"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3pPr>
                        <a:lvl4pPr marL="1600200" indent="-228600"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4pPr>
                        <a:lvl5pPr marL="2057400" indent="-228600"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charset="0"/>
                          </a:defRPr>
                        </a:lvl9pPr>
                      </a:lstStyle>
                      <a:p>
                        <a:pPr>
                          <a:buFontTx/>
                          <a:buNone/>
                        </a:pPr>
                        <a:endParaRPr lang="nl-NL" altLang="nl-NL" sz="2000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  <p:sp>
                    <p:nvSpPr>
                      <p:cNvPr id="37973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38" y="2479"/>
                        <a:ext cx="74" cy="178"/>
                      </a:xfrm>
                      <a:custGeom>
                        <a:avLst/>
                        <a:gdLst>
                          <a:gd name="T0" fmla="*/ 66 w 74"/>
                          <a:gd name="T1" fmla="*/ 29 h 178"/>
                          <a:gd name="T2" fmla="*/ 58 w 74"/>
                          <a:gd name="T3" fmla="*/ 67 h 178"/>
                          <a:gd name="T4" fmla="*/ 73 w 74"/>
                          <a:gd name="T5" fmla="*/ 153 h 178"/>
                          <a:gd name="T6" fmla="*/ 44 w 74"/>
                          <a:gd name="T7" fmla="*/ 177 h 178"/>
                          <a:gd name="T8" fmla="*/ 0 w 74"/>
                          <a:gd name="T9" fmla="*/ 74 h 178"/>
                          <a:gd name="T10" fmla="*/ 35 w 74"/>
                          <a:gd name="T11" fmla="*/ 0 h 178"/>
                          <a:gd name="T12" fmla="*/ 66 w 74"/>
                          <a:gd name="T13" fmla="*/ 29 h 178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74"/>
                          <a:gd name="T22" fmla="*/ 0 h 178"/>
                          <a:gd name="T23" fmla="*/ 74 w 74"/>
                          <a:gd name="T24" fmla="*/ 178 h 178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74" h="178">
                            <a:moveTo>
                              <a:pt x="66" y="29"/>
                            </a:moveTo>
                            <a:lnTo>
                              <a:pt x="58" y="67"/>
                            </a:lnTo>
                            <a:lnTo>
                              <a:pt x="73" y="153"/>
                            </a:lnTo>
                            <a:lnTo>
                              <a:pt x="44" y="177"/>
                            </a:lnTo>
                            <a:lnTo>
                              <a:pt x="0" y="74"/>
                            </a:lnTo>
                            <a:lnTo>
                              <a:pt x="35" y="0"/>
                            </a:lnTo>
                            <a:lnTo>
                              <a:pt x="66" y="29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 cap="rnd">
                            <a:solidFill>
                              <a:srgbClr val="000000"/>
                            </a:solidFill>
                            <a:round/>
                            <a:headEnd type="none" w="sm" len="sm"/>
                            <a:tailEnd type="none" w="sm" len="sm"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  <p:sp>
                  <p:nvSpPr>
                    <p:cNvPr id="37967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9" y="2683"/>
                      <a:ext cx="77" cy="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buChar char="•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>
                        <a:buFontTx/>
                        <a:buNone/>
                      </a:pPr>
                      <a:endParaRPr lang="nl-NL" altLang="nl-NL" sz="2000">
                        <a:solidFill>
                          <a:srgbClr val="0000FF"/>
                        </a:solidFill>
                      </a:endParaRPr>
                    </a:p>
                  </p:txBody>
                </p:sp>
                <p:sp>
                  <p:nvSpPr>
                    <p:cNvPr id="37968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48" y="2416"/>
                      <a:ext cx="98" cy="9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buChar char="•"/>
                        <a:defRPr sz="32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 marL="1143000" indent="-228600"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 marL="1600200" indent="-228600"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>
                        <a:buFontTx/>
                        <a:buNone/>
                      </a:pPr>
                      <a:endParaRPr lang="nl-NL" altLang="nl-NL" sz="2000">
                        <a:solidFill>
                          <a:srgbClr val="0000FF"/>
                        </a:solidFill>
                      </a:endParaRPr>
                    </a:p>
                  </p:txBody>
                </p:sp>
                <p:sp>
                  <p:nvSpPr>
                    <p:cNvPr id="37969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831" y="2664"/>
                      <a:ext cx="56" cy="38"/>
                    </a:xfrm>
                    <a:custGeom>
                      <a:avLst/>
                      <a:gdLst>
                        <a:gd name="T0" fmla="*/ 55 w 56"/>
                        <a:gd name="T1" fmla="*/ 23 h 38"/>
                        <a:gd name="T2" fmla="*/ 37 w 56"/>
                        <a:gd name="T3" fmla="*/ 37 h 38"/>
                        <a:gd name="T4" fmla="*/ 0 w 56"/>
                        <a:gd name="T5" fmla="*/ 18 h 38"/>
                        <a:gd name="T6" fmla="*/ 37 w 56"/>
                        <a:gd name="T7" fmla="*/ 0 h 38"/>
                        <a:gd name="T8" fmla="*/ 55 w 56"/>
                        <a:gd name="T9" fmla="*/ 23 h 3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6"/>
                        <a:gd name="T16" fmla="*/ 0 h 38"/>
                        <a:gd name="T17" fmla="*/ 56 w 56"/>
                        <a:gd name="T18" fmla="*/ 38 h 3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6" h="38">
                          <a:moveTo>
                            <a:pt x="55" y="23"/>
                          </a:moveTo>
                          <a:lnTo>
                            <a:pt x="37" y="37"/>
                          </a:lnTo>
                          <a:lnTo>
                            <a:pt x="0" y="18"/>
                          </a:lnTo>
                          <a:lnTo>
                            <a:pt x="37" y="0"/>
                          </a:lnTo>
                          <a:lnTo>
                            <a:pt x="55" y="23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nl-NL"/>
                    </a:p>
                  </p:txBody>
                </p:sp>
              </p:grpSp>
              <p:sp>
                <p:nvSpPr>
                  <p:cNvPr id="37965" name="Freeform 49"/>
                  <p:cNvSpPr>
                    <a:spLocks/>
                  </p:cNvSpPr>
                  <p:nvPr/>
                </p:nvSpPr>
                <p:spPr bwMode="auto">
                  <a:xfrm>
                    <a:off x="4823" y="2460"/>
                    <a:ext cx="35" cy="59"/>
                  </a:xfrm>
                  <a:custGeom>
                    <a:avLst/>
                    <a:gdLst>
                      <a:gd name="T0" fmla="*/ 17 w 35"/>
                      <a:gd name="T1" fmla="*/ 0 h 59"/>
                      <a:gd name="T2" fmla="*/ 34 w 35"/>
                      <a:gd name="T3" fmla="*/ 0 h 59"/>
                      <a:gd name="T4" fmla="*/ 27 w 35"/>
                      <a:gd name="T5" fmla="*/ 58 h 59"/>
                      <a:gd name="T6" fmla="*/ 0 w 35"/>
                      <a:gd name="T7" fmla="*/ 46 h 59"/>
                      <a:gd name="T8" fmla="*/ 17 w 35"/>
                      <a:gd name="T9" fmla="*/ 0 h 5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5"/>
                      <a:gd name="T16" fmla="*/ 0 h 59"/>
                      <a:gd name="T17" fmla="*/ 35 w 35"/>
                      <a:gd name="T18" fmla="*/ 59 h 5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5" h="59">
                        <a:moveTo>
                          <a:pt x="17" y="0"/>
                        </a:moveTo>
                        <a:lnTo>
                          <a:pt x="34" y="0"/>
                        </a:lnTo>
                        <a:lnTo>
                          <a:pt x="27" y="58"/>
                        </a:lnTo>
                        <a:lnTo>
                          <a:pt x="0" y="46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37955" name="Group 50"/>
                <p:cNvGrpSpPr>
                  <a:grpSpLocks/>
                </p:cNvGrpSpPr>
                <p:nvPr/>
              </p:nvGrpSpPr>
              <p:grpSpPr bwMode="auto">
                <a:xfrm>
                  <a:off x="4667" y="2355"/>
                  <a:ext cx="219" cy="425"/>
                  <a:chOff x="4667" y="2355"/>
                  <a:chExt cx="219" cy="425"/>
                </a:xfrm>
              </p:grpSpPr>
              <p:sp>
                <p:nvSpPr>
                  <p:cNvPr id="37958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687" y="2601"/>
                    <a:ext cx="178" cy="1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buChar char="–"/>
                      <a:defRPr sz="28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>
                      <a:buChar char="•"/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>
                      <a:buChar char="–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>
                      <a:buFontTx/>
                      <a:buNone/>
                    </a:pPr>
                    <a:endParaRPr lang="nl-NL" altLang="nl-NL" sz="200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37959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708" y="2478"/>
                    <a:ext cx="178" cy="17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buChar char="–"/>
                      <a:defRPr sz="28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>
                      <a:buChar char="•"/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>
                      <a:buChar char="–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>
                      <a:buFontTx/>
                      <a:buNone/>
                    </a:pPr>
                    <a:endParaRPr lang="nl-NL" altLang="nl-NL" sz="200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37960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667" y="2355"/>
                    <a:ext cx="138" cy="13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buChar char="–"/>
                      <a:defRPr sz="28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>
                      <a:buChar char="•"/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>
                      <a:buChar char="–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>
                      <a:buFontTx/>
                      <a:buNone/>
                    </a:pPr>
                    <a:endParaRPr lang="nl-NL" altLang="nl-NL" sz="200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37961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748" y="2437"/>
                    <a:ext cx="77" cy="7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buChar char="–"/>
                      <a:defRPr sz="2800">
                        <a:solidFill>
                          <a:schemeClr val="tx1"/>
                        </a:solidFill>
                        <a:latin typeface="Times New Roman" charset="0"/>
                      </a:defRPr>
                    </a:lvl2pPr>
                    <a:lvl3pPr marL="1143000" indent="-228600">
                      <a:buChar char="•"/>
                      <a:defRPr sz="2400">
                        <a:solidFill>
                          <a:schemeClr val="tx1"/>
                        </a:solidFill>
                        <a:latin typeface="Times New Roman" charset="0"/>
                      </a:defRPr>
                    </a:lvl3pPr>
                    <a:lvl4pPr marL="1600200" indent="-228600">
                      <a:buChar char="–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4pPr>
                    <a:lvl5pPr marL="2057400" indent="-228600"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>
                        <a:solidFill>
                          <a:schemeClr val="tx1"/>
                        </a:solidFill>
                        <a:latin typeface="Times New Roman" charset="0"/>
                      </a:defRPr>
                    </a:lvl9pPr>
                  </a:lstStyle>
                  <a:p>
                    <a:pPr>
                      <a:buFontTx/>
                      <a:buNone/>
                    </a:pPr>
                    <a:endParaRPr lang="nl-NL" altLang="nl-NL" sz="200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37962" name="Freeform 55"/>
                  <p:cNvSpPr>
                    <a:spLocks/>
                  </p:cNvSpPr>
                  <p:nvPr/>
                </p:nvSpPr>
                <p:spPr bwMode="auto">
                  <a:xfrm>
                    <a:off x="4706" y="2421"/>
                    <a:ext cx="125" cy="160"/>
                  </a:xfrm>
                  <a:custGeom>
                    <a:avLst/>
                    <a:gdLst>
                      <a:gd name="T0" fmla="*/ 87 w 125"/>
                      <a:gd name="T1" fmla="*/ 6 h 160"/>
                      <a:gd name="T2" fmla="*/ 85 w 125"/>
                      <a:gd name="T3" fmla="*/ 25 h 160"/>
                      <a:gd name="T4" fmla="*/ 116 w 125"/>
                      <a:gd name="T5" fmla="*/ 60 h 160"/>
                      <a:gd name="T6" fmla="*/ 124 w 125"/>
                      <a:gd name="T7" fmla="*/ 63 h 160"/>
                      <a:gd name="T8" fmla="*/ 80 w 125"/>
                      <a:gd name="T9" fmla="*/ 159 h 160"/>
                      <a:gd name="T10" fmla="*/ 0 w 125"/>
                      <a:gd name="T11" fmla="*/ 0 h 160"/>
                      <a:gd name="T12" fmla="*/ 87 w 125"/>
                      <a:gd name="T13" fmla="*/ 6 h 16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25"/>
                      <a:gd name="T22" fmla="*/ 0 h 160"/>
                      <a:gd name="T23" fmla="*/ 125 w 125"/>
                      <a:gd name="T24" fmla="*/ 160 h 16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25" h="160">
                        <a:moveTo>
                          <a:pt x="87" y="6"/>
                        </a:moveTo>
                        <a:lnTo>
                          <a:pt x="85" y="25"/>
                        </a:lnTo>
                        <a:lnTo>
                          <a:pt x="116" y="60"/>
                        </a:lnTo>
                        <a:lnTo>
                          <a:pt x="124" y="63"/>
                        </a:lnTo>
                        <a:lnTo>
                          <a:pt x="80" y="159"/>
                        </a:lnTo>
                        <a:lnTo>
                          <a:pt x="0" y="0"/>
                        </a:lnTo>
                        <a:lnTo>
                          <a:pt x="87" y="6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nl-NL"/>
                  </a:p>
                </p:txBody>
              </p:sp>
              <p:sp>
                <p:nvSpPr>
                  <p:cNvPr id="37963" name="Freeform 56"/>
                  <p:cNvSpPr>
                    <a:spLocks/>
                  </p:cNvSpPr>
                  <p:nvPr/>
                </p:nvSpPr>
                <p:spPr bwMode="auto">
                  <a:xfrm>
                    <a:off x="4764" y="2634"/>
                    <a:ext cx="81" cy="48"/>
                  </a:xfrm>
                  <a:custGeom>
                    <a:avLst/>
                    <a:gdLst>
                      <a:gd name="T0" fmla="*/ 71 w 81"/>
                      <a:gd name="T1" fmla="*/ 5 h 48"/>
                      <a:gd name="T2" fmla="*/ 80 w 81"/>
                      <a:gd name="T3" fmla="*/ 20 h 48"/>
                      <a:gd name="T4" fmla="*/ 0 w 81"/>
                      <a:gd name="T5" fmla="*/ 47 h 48"/>
                      <a:gd name="T6" fmla="*/ 2 w 81"/>
                      <a:gd name="T7" fmla="*/ 0 h 48"/>
                      <a:gd name="T8" fmla="*/ 71 w 81"/>
                      <a:gd name="T9" fmla="*/ 5 h 4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1"/>
                      <a:gd name="T16" fmla="*/ 0 h 48"/>
                      <a:gd name="T17" fmla="*/ 81 w 81"/>
                      <a:gd name="T18" fmla="*/ 48 h 4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1" h="48">
                        <a:moveTo>
                          <a:pt x="71" y="5"/>
                        </a:moveTo>
                        <a:lnTo>
                          <a:pt x="80" y="20"/>
                        </a:lnTo>
                        <a:lnTo>
                          <a:pt x="0" y="47"/>
                        </a:lnTo>
                        <a:lnTo>
                          <a:pt x="2" y="0"/>
                        </a:lnTo>
                        <a:lnTo>
                          <a:pt x="71" y="5"/>
                        </a:lnTo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nl-NL"/>
                  </a:p>
                </p:txBody>
              </p:sp>
            </p:grpSp>
            <p:sp>
              <p:nvSpPr>
                <p:cNvPr id="37956" name="Oval 57"/>
                <p:cNvSpPr>
                  <a:spLocks noChangeArrowheads="1"/>
                </p:cNvSpPr>
                <p:nvPr/>
              </p:nvSpPr>
              <p:spPr bwMode="auto">
                <a:xfrm>
                  <a:off x="4667" y="2724"/>
                  <a:ext cx="96" cy="9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57" name="Freeform 58"/>
                <p:cNvSpPr>
                  <a:spLocks/>
                </p:cNvSpPr>
                <p:nvPr/>
              </p:nvSpPr>
              <p:spPr bwMode="auto">
                <a:xfrm>
                  <a:off x="4729" y="2713"/>
                  <a:ext cx="56" cy="57"/>
                </a:xfrm>
                <a:custGeom>
                  <a:avLst/>
                  <a:gdLst>
                    <a:gd name="T0" fmla="*/ 22 w 56"/>
                    <a:gd name="T1" fmla="*/ 56 h 57"/>
                    <a:gd name="T2" fmla="*/ 55 w 56"/>
                    <a:gd name="T3" fmla="*/ 36 h 57"/>
                    <a:gd name="T4" fmla="*/ 17 w 56"/>
                    <a:gd name="T5" fmla="*/ 0 h 57"/>
                    <a:gd name="T6" fmla="*/ 0 w 56"/>
                    <a:gd name="T7" fmla="*/ 20 h 57"/>
                    <a:gd name="T8" fmla="*/ 22 w 56"/>
                    <a:gd name="T9" fmla="*/ 56 h 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6"/>
                    <a:gd name="T16" fmla="*/ 0 h 57"/>
                    <a:gd name="T17" fmla="*/ 56 w 56"/>
                    <a:gd name="T18" fmla="*/ 57 h 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6" h="57">
                      <a:moveTo>
                        <a:pt x="22" y="56"/>
                      </a:moveTo>
                      <a:lnTo>
                        <a:pt x="55" y="36"/>
                      </a:lnTo>
                      <a:lnTo>
                        <a:pt x="17" y="0"/>
                      </a:lnTo>
                      <a:lnTo>
                        <a:pt x="0" y="20"/>
                      </a:lnTo>
                      <a:lnTo>
                        <a:pt x="22" y="56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sp>
            <p:nvSpPr>
              <p:cNvPr id="37950" name="Oval 59"/>
              <p:cNvSpPr>
                <a:spLocks noChangeArrowheads="1"/>
              </p:cNvSpPr>
              <p:nvPr/>
            </p:nvSpPr>
            <p:spPr bwMode="auto">
              <a:xfrm>
                <a:off x="4467" y="2817"/>
                <a:ext cx="116" cy="11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51" name="Oval 60"/>
              <p:cNvSpPr>
                <a:spLocks noChangeArrowheads="1"/>
              </p:cNvSpPr>
              <p:nvPr/>
            </p:nvSpPr>
            <p:spPr bwMode="auto">
              <a:xfrm>
                <a:off x="4564" y="2817"/>
                <a:ext cx="97" cy="9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52" name="Oval 61"/>
              <p:cNvSpPr>
                <a:spLocks noChangeArrowheads="1"/>
              </p:cNvSpPr>
              <p:nvPr/>
            </p:nvSpPr>
            <p:spPr bwMode="auto">
              <a:xfrm>
                <a:off x="4620" y="2783"/>
                <a:ext cx="98" cy="9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53" name="Freeform 62"/>
              <p:cNvSpPr>
                <a:spLocks/>
              </p:cNvSpPr>
              <p:nvPr/>
            </p:nvSpPr>
            <p:spPr bwMode="auto">
              <a:xfrm>
                <a:off x="4538" y="2767"/>
                <a:ext cx="199" cy="136"/>
              </a:xfrm>
              <a:custGeom>
                <a:avLst/>
                <a:gdLst>
                  <a:gd name="T0" fmla="*/ 184 w 199"/>
                  <a:gd name="T1" fmla="*/ 39 h 136"/>
                  <a:gd name="T2" fmla="*/ 166 w 199"/>
                  <a:gd name="T3" fmla="*/ 48 h 136"/>
                  <a:gd name="T4" fmla="*/ 113 w 199"/>
                  <a:gd name="T5" fmla="*/ 101 h 136"/>
                  <a:gd name="T6" fmla="*/ 99 w 199"/>
                  <a:gd name="T7" fmla="*/ 124 h 136"/>
                  <a:gd name="T8" fmla="*/ 41 w 199"/>
                  <a:gd name="T9" fmla="*/ 124 h 136"/>
                  <a:gd name="T10" fmla="*/ 28 w 199"/>
                  <a:gd name="T11" fmla="*/ 135 h 136"/>
                  <a:gd name="T12" fmla="*/ 0 w 199"/>
                  <a:gd name="T13" fmla="*/ 95 h 136"/>
                  <a:gd name="T14" fmla="*/ 134 w 199"/>
                  <a:gd name="T15" fmla="*/ 0 h 136"/>
                  <a:gd name="T16" fmla="*/ 198 w 199"/>
                  <a:gd name="T17" fmla="*/ 22 h 136"/>
                  <a:gd name="T18" fmla="*/ 184 w 199"/>
                  <a:gd name="T19" fmla="*/ 39 h 1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9"/>
                  <a:gd name="T31" fmla="*/ 0 h 136"/>
                  <a:gd name="T32" fmla="*/ 199 w 199"/>
                  <a:gd name="T33" fmla="*/ 136 h 1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9" h="136">
                    <a:moveTo>
                      <a:pt x="184" y="39"/>
                    </a:moveTo>
                    <a:lnTo>
                      <a:pt x="166" y="48"/>
                    </a:lnTo>
                    <a:lnTo>
                      <a:pt x="113" y="101"/>
                    </a:lnTo>
                    <a:lnTo>
                      <a:pt x="99" y="124"/>
                    </a:lnTo>
                    <a:lnTo>
                      <a:pt x="41" y="124"/>
                    </a:lnTo>
                    <a:lnTo>
                      <a:pt x="28" y="135"/>
                    </a:lnTo>
                    <a:lnTo>
                      <a:pt x="0" y="95"/>
                    </a:lnTo>
                    <a:lnTo>
                      <a:pt x="134" y="0"/>
                    </a:lnTo>
                    <a:lnTo>
                      <a:pt x="198" y="22"/>
                    </a:lnTo>
                    <a:lnTo>
                      <a:pt x="184" y="39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37920" name="Group 63"/>
            <p:cNvGrpSpPr>
              <a:grpSpLocks/>
            </p:cNvGrpSpPr>
            <p:nvPr/>
          </p:nvGrpSpPr>
          <p:grpSpPr bwMode="auto">
            <a:xfrm>
              <a:off x="3732" y="2359"/>
              <a:ext cx="314" cy="401"/>
              <a:chOff x="3732" y="2359"/>
              <a:chExt cx="314" cy="401"/>
            </a:xfrm>
          </p:grpSpPr>
          <p:grpSp>
            <p:nvGrpSpPr>
              <p:cNvPr id="37934" name="Group 64"/>
              <p:cNvGrpSpPr>
                <a:grpSpLocks/>
              </p:cNvGrpSpPr>
              <p:nvPr/>
            </p:nvGrpSpPr>
            <p:grpSpPr bwMode="auto">
              <a:xfrm>
                <a:off x="3732" y="2416"/>
                <a:ext cx="171" cy="241"/>
                <a:chOff x="3732" y="2416"/>
                <a:chExt cx="171" cy="241"/>
              </a:xfrm>
            </p:grpSpPr>
            <p:sp>
              <p:nvSpPr>
                <p:cNvPr id="37945" name="Oval 65"/>
                <p:cNvSpPr>
                  <a:spLocks noChangeArrowheads="1"/>
                </p:cNvSpPr>
                <p:nvPr/>
              </p:nvSpPr>
              <p:spPr bwMode="auto">
                <a:xfrm>
                  <a:off x="3732" y="2498"/>
                  <a:ext cx="75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46" name="Oval 66"/>
                <p:cNvSpPr>
                  <a:spLocks noChangeArrowheads="1"/>
                </p:cNvSpPr>
                <p:nvPr/>
              </p:nvSpPr>
              <p:spPr bwMode="auto">
                <a:xfrm>
                  <a:off x="3744" y="2560"/>
                  <a:ext cx="97" cy="9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47" name="Oval 67"/>
                <p:cNvSpPr>
                  <a:spLocks noChangeArrowheads="1"/>
                </p:cNvSpPr>
                <p:nvPr/>
              </p:nvSpPr>
              <p:spPr bwMode="auto">
                <a:xfrm>
                  <a:off x="3764" y="2416"/>
                  <a:ext cx="139" cy="13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48" name="Freeform 68"/>
                <p:cNvSpPr>
                  <a:spLocks/>
                </p:cNvSpPr>
                <p:nvPr/>
              </p:nvSpPr>
              <p:spPr bwMode="auto">
                <a:xfrm>
                  <a:off x="3753" y="2507"/>
                  <a:ext cx="56" cy="79"/>
                </a:xfrm>
                <a:custGeom>
                  <a:avLst/>
                  <a:gdLst>
                    <a:gd name="T0" fmla="*/ 31 w 56"/>
                    <a:gd name="T1" fmla="*/ 0 h 79"/>
                    <a:gd name="T2" fmla="*/ 0 w 56"/>
                    <a:gd name="T3" fmla="*/ 14 h 79"/>
                    <a:gd name="T4" fmla="*/ 1 w 56"/>
                    <a:gd name="T5" fmla="*/ 62 h 79"/>
                    <a:gd name="T6" fmla="*/ 11 w 56"/>
                    <a:gd name="T7" fmla="*/ 78 h 79"/>
                    <a:gd name="T8" fmla="*/ 55 w 56"/>
                    <a:gd name="T9" fmla="*/ 62 h 79"/>
                    <a:gd name="T10" fmla="*/ 31 w 56"/>
                    <a:gd name="T11" fmla="*/ 0 h 7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6"/>
                    <a:gd name="T19" fmla="*/ 0 h 79"/>
                    <a:gd name="T20" fmla="*/ 56 w 56"/>
                    <a:gd name="T21" fmla="*/ 79 h 7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6" h="79">
                      <a:moveTo>
                        <a:pt x="31" y="0"/>
                      </a:moveTo>
                      <a:lnTo>
                        <a:pt x="0" y="14"/>
                      </a:lnTo>
                      <a:lnTo>
                        <a:pt x="1" y="62"/>
                      </a:lnTo>
                      <a:lnTo>
                        <a:pt x="11" y="78"/>
                      </a:lnTo>
                      <a:lnTo>
                        <a:pt x="55" y="62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grpSp>
            <p:nvGrpSpPr>
              <p:cNvPr id="37935" name="Group 69"/>
              <p:cNvGrpSpPr>
                <a:grpSpLocks/>
              </p:cNvGrpSpPr>
              <p:nvPr/>
            </p:nvGrpSpPr>
            <p:grpSpPr bwMode="auto">
              <a:xfrm>
                <a:off x="3785" y="2359"/>
                <a:ext cx="261" cy="401"/>
                <a:chOff x="3785" y="2359"/>
                <a:chExt cx="261" cy="401"/>
              </a:xfrm>
            </p:grpSpPr>
            <p:sp>
              <p:nvSpPr>
                <p:cNvPr id="37937" name="Oval 70"/>
                <p:cNvSpPr>
                  <a:spLocks noChangeArrowheads="1"/>
                </p:cNvSpPr>
                <p:nvPr/>
              </p:nvSpPr>
              <p:spPr bwMode="auto">
                <a:xfrm>
                  <a:off x="3867" y="2375"/>
                  <a:ext cx="179" cy="179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38" name="Oval 71"/>
                <p:cNvSpPr>
                  <a:spLocks noChangeArrowheads="1"/>
                </p:cNvSpPr>
                <p:nvPr/>
              </p:nvSpPr>
              <p:spPr bwMode="auto">
                <a:xfrm>
                  <a:off x="3785" y="2498"/>
                  <a:ext cx="98" cy="98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39" name="Oval 72"/>
                <p:cNvSpPr>
                  <a:spLocks noChangeArrowheads="1"/>
                </p:cNvSpPr>
                <p:nvPr/>
              </p:nvSpPr>
              <p:spPr bwMode="auto">
                <a:xfrm>
                  <a:off x="3806" y="2560"/>
                  <a:ext cx="139" cy="139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40" name="Oval 73"/>
                <p:cNvSpPr>
                  <a:spLocks noChangeArrowheads="1"/>
                </p:cNvSpPr>
                <p:nvPr/>
              </p:nvSpPr>
              <p:spPr bwMode="auto">
                <a:xfrm>
                  <a:off x="3846" y="2621"/>
                  <a:ext cx="139" cy="139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41" name="Oval 74"/>
                <p:cNvSpPr>
                  <a:spLocks noChangeArrowheads="1"/>
                </p:cNvSpPr>
                <p:nvPr/>
              </p:nvSpPr>
              <p:spPr bwMode="auto">
                <a:xfrm>
                  <a:off x="3856" y="2460"/>
                  <a:ext cx="124" cy="12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42" name="Oval 75"/>
                <p:cNvSpPr>
                  <a:spLocks noChangeArrowheads="1"/>
                </p:cNvSpPr>
                <p:nvPr/>
              </p:nvSpPr>
              <p:spPr bwMode="auto">
                <a:xfrm>
                  <a:off x="3959" y="2359"/>
                  <a:ext cx="77" cy="7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buChar char="–"/>
                    <a:defRPr sz="28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buChar char="•"/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buChar char="–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>
                    <a:buFontTx/>
                    <a:buNone/>
                  </a:pPr>
                  <a:endParaRPr lang="nl-NL" altLang="nl-NL" sz="200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37943" name="Freeform 76"/>
                <p:cNvSpPr>
                  <a:spLocks/>
                </p:cNvSpPr>
                <p:nvPr/>
              </p:nvSpPr>
              <p:spPr bwMode="auto">
                <a:xfrm>
                  <a:off x="3894" y="2436"/>
                  <a:ext cx="92" cy="66"/>
                </a:xfrm>
                <a:custGeom>
                  <a:avLst/>
                  <a:gdLst>
                    <a:gd name="T0" fmla="*/ 0 w 92"/>
                    <a:gd name="T1" fmla="*/ 17 h 66"/>
                    <a:gd name="T2" fmla="*/ 11 w 92"/>
                    <a:gd name="T3" fmla="*/ 48 h 66"/>
                    <a:gd name="T4" fmla="*/ 91 w 92"/>
                    <a:gd name="T5" fmla="*/ 65 h 66"/>
                    <a:gd name="T6" fmla="*/ 91 w 92"/>
                    <a:gd name="T7" fmla="*/ 24 h 66"/>
                    <a:gd name="T8" fmla="*/ 5 w 92"/>
                    <a:gd name="T9" fmla="*/ 0 h 66"/>
                    <a:gd name="T10" fmla="*/ 0 w 92"/>
                    <a:gd name="T11" fmla="*/ 17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2"/>
                    <a:gd name="T19" fmla="*/ 0 h 66"/>
                    <a:gd name="T20" fmla="*/ 92 w 92"/>
                    <a:gd name="T21" fmla="*/ 66 h 6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2" h="66">
                      <a:moveTo>
                        <a:pt x="0" y="17"/>
                      </a:moveTo>
                      <a:lnTo>
                        <a:pt x="11" y="48"/>
                      </a:lnTo>
                      <a:lnTo>
                        <a:pt x="91" y="65"/>
                      </a:lnTo>
                      <a:lnTo>
                        <a:pt x="91" y="24"/>
                      </a:lnTo>
                      <a:lnTo>
                        <a:pt x="5" y="0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37944" name="Freeform 77"/>
                <p:cNvSpPr>
                  <a:spLocks/>
                </p:cNvSpPr>
                <p:nvPr/>
              </p:nvSpPr>
              <p:spPr bwMode="auto">
                <a:xfrm>
                  <a:off x="3811" y="2541"/>
                  <a:ext cx="104" cy="128"/>
                </a:xfrm>
                <a:custGeom>
                  <a:avLst/>
                  <a:gdLst>
                    <a:gd name="T0" fmla="*/ 63 w 104"/>
                    <a:gd name="T1" fmla="*/ 0 h 128"/>
                    <a:gd name="T2" fmla="*/ 0 w 104"/>
                    <a:gd name="T3" fmla="*/ 32 h 128"/>
                    <a:gd name="T4" fmla="*/ 25 w 104"/>
                    <a:gd name="T5" fmla="*/ 57 h 128"/>
                    <a:gd name="T6" fmla="*/ 29 w 104"/>
                    <a:gd name="T7" fmla="*/ 118 h 128"/>
                    <a:gd name="T8" fmla="*/ 45 w 104"/>
                    <a:gd name="T9" fmla="*/ 127 h 128"/>
                    <a:gd name="T10" fmla="*/ 99 w 104"/>
                    <a:gd name="T11" fmla="*/ 87 h 128"/>
                    <a:gd name="T12" fmla="*/ 103 w 104"/>
                    <a:gd name="T13" fmla="*/ 12 h 128"/>
                    <a:gd name="T14" fmla="*/ 63 w 104"/>
                    <a:gd name="T15" fmla="*/ 0 h 1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4"/>
                    <a:gd name="T25" fmla="*/ 0 h 128"/>
                    <a:gd name="T26" fmla="*/ 104 w 104"/>
                    <a:gd name="T27" fmla="*/ 128 h 1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4" h="128">
                      <a:moveTo>
                        <a:pt x="63" y="0"/>
                      </a:moveTo>
                      <a:lnTo>
                        <a:pt x="0" y="32"/>
                      </a:lnTo>
                      <a:lnTo>
                        <a:pt x="25" y="57"/>
                      </a:lnTo>
                      <a:lnTo>
                        <a:pt x="29" y="118"/>
                      </a:lnTo>
                      <a:lnTo>
                        <a:pt x="45" y="127"/>
                      </a:lnTo>
                      <a:lnTo>
                        <a:pt x="99" y="87"/>
                      </a:lnTo>
                      <a:lnTo>
                        <a:pt x="103" y="12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sp>
            <p:nvSpPr>
              <p:cNvPr id="37936" name="Freeform 78"/>
              <p:cNvSpPr>
                <a:spLocks/>
              </p:cNvSpPr>
              <p:nvPr/>
            </p:nvSpPr>
            <p:spPr bwMode="auto">
              <a:xfrm>
                <a:off x="3953" y="2400"/>
                <a:ext cx="57" cy="65"/>
              </a:xfrm>
              <a:custGeom>
                <a:avLst/>
                <a:gdLst>
                  <a:gd name="T0" fmla="*/ 0 w 57"/>
                  <a:gd name="T1" fmla="*/ 34 h 65"/>
                  <a:gd name="T2" fmla="*/ 23 w 57"/>
                  <a:gd name="T3" fmla="*/ 0 h 65"/>
                  <a:gd name="T4" fmla="*/ 56 w 57"/>
                  <a:gd name="T5" fmla="*/ 34 h 65"/>
                  <a:gd name="T6" fmla="*/ 28 w 57"/>
                  <a:gd name="T7" fmla="*/ 64 h 65"/>
                  <a:gd name="T8" fmla="*/ 0 w 57"/>
                  <a:gd name="T9" fmla="*/ 34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65"/>
                  <a:gd name="T17" fmla="*/ 57 w 57"/>
                  <a:gd name="T18" fmla="*/ 65 h 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65">
                    <a:moveTo>
                      <a:pt x="0" y="34"/>
                    </a:moveTo>
                    <a:lnTo>
                      <a:pt x="23" y="0"/>
                    </a:lnTo>
                    <a:lnTo>
                      <a:pt x="56" y="34"/>
                    </a:lnTo>
                    <a:lnTo>
                      <a:pt x="28" y="64"/>
                    </a:lnTo>
                    <a:lnTo>
                      <a:pt x="0" y="3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37921" name="Group 79"/>
            <p:cNvGrpSpPr>
              <a:grpSpLocks/>
            </p:cNvGrpSpPr>
            <p:nvPr/>
          </p:nvGrpSpPr>
          <p:grpSpPr bwMode="auto">
            <a:xfrm>
              <a:off x="3888" y="2293"/>
              <a:ext cx="917" cy="672"/>
              <a:chOff x="3888" y="2293"/>
              <a:chExt cx="917" cy="672"/>
            </a:xfrm>
          </p:grpSpPr>
          <p:sp>
            <p:nvSpPr>
              <p:cNvPr id="37922" name="Oval 80"/>
              <p:cNvSpPr>
                <a:spLocks noChangeArrowheads="1"/>
              </p:cNvSpPr>
              <p:nvPr/>
            </p:nvSpPr>
            <p:spPr bwMode="auto">
              <a:xfrm>
                <a:off x="4174" y="2314"/>
                <a:ext cx="221" cy="22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23" name="Oval 81"/>
              <p:cNvSpPr>
                <a:spLocks noChangeArrowheads="1"/>
              </p:cNvSpPr>
              <p:nvPr/>
            </p:nvSpPr>
            <p:spPr bwMode="auto">
              <a:xfrm>
                <a:off x="4359" y="2293"/>
                <a:ext cx="179" cy="18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24" name="Oval 82"/>
              <p:cNvSpPr>
                <a:spLocks noChangeArrowheads="1"/>
              </p:cNvSpPr>
              <p:nvPr/>
            </p:nvSpPr>
            <p:spPr bwMode="auto">
              <a:xfrm>
                <a:off x="4523" y="2478"/>
                <a:ext cx="282" cy="28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25" name="Oval 83"/>
              <p:cNvSpPr>
                <a:spLocks noChangeArrowheads="1"/>
              </p:cNvSpPr>
              <p:nvPr/>
            </p:nvSpPr>
            <p:spPr bwMode="auto">
              <a:xfrm>
                <a:off x="3990" y="2601"/>
                <a:ext cx="323" cy="32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26" name="Oval 84"/>
              <p:cNvSpPr>
                <a:spLocks noChangeArrowheads="1"/>
              </p:cNvSpPr>
              <p:nvPr/>
            </p:nvSpPr>
            <p:spPr bwMode="auto">
              <a:xfrm>
                <a:off x="4441" y="2642"/>
                <a:ext cx="240" cy="24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27" name="Oval 85"/>
              <p:cNvSpPr>
                <a:spLocks noChangeArrowheads="1"/>
              </p:cNvSpPr>
              <p:nvPr/>
            </p:nvSpPr>
            <p:spPr bwMode="auto">
              <a:xfrm>
                <a:off x="3908" y="2662"/>
                <a:ext cx="178" cy="18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28" name="Oval 86"/>
              <p:cNvSpPr>
                <a:spLocks noChangeArrowheads="1"/>
              </p:cNvSpPr>
              <p:nvPr/>
            </p:nvSpPr>
            <p:spPr bwMode="auto">
              <a:xfrm>
                <a:off x="3888" y="2519"/>
                <a:ext cx="178" cy="179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29" name="Oval 87"/>
              <p:cNvSpPr>
                <a:spLocks noChangeArrowheads="1"/>
              </p:cNvSpPr>
              <p:nvPr/>
            </p:nvSpPr>
            <p:spPr bwMode="auto">
              <a:xfrm>
                <a:off x="3970" y="2355"/>
                <a:ext cx="281" cy="28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30" name="Oval 88"/>
              <p:cNvSpPr>
                <a:spLocks noChangeArrowheads="1"/>
              </p:cNvSpPr>
              <p:nvPr/>
            </p:nvSpPr>
            <p:spPr bwMode="auto">
              <a:xfrm>
                <a:off x="4216" y="2683"/>
                <a:ext cx="281" cy="28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31" name="Oval 89"/>
              <p:cNvSpPr>
                <a:spLocks noChangeArrowheads="1"/>
              </p:cNvSpPr>
              <p:nvPr/>
            </p:nvSpPr>
            <p:spPr bwMode="auto">
              <a:xfrm>
                <a:off x="4564" y="2375"/>
                <a:ext cx="220" cy="22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32" name="Oval 90"/>
              <p:cNvSpPr>
                <a:spLocks noChangeArrowheads="1"/>
              </p:cNvSpPr>
              <p:nvPr/>
            </p:nvSpPr>
            <p:spPr bwMode="auto">
              <a:xfrm>
                <a:off x="4502" y="2293"/>
                <a:ext cx="200" cy="2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37933" name="Freeform 91"/>
              <p:cNvSpPr>
                <a:spLocks/>
              </p:cNvSpPr>
              <p:nvPr/>
            </p:nvSpPr>
            <p:spPr bwMode="auto">
              <a:xfrm>
                <a:off x="3960" y="2344"/>
                <a:ext cx="797" cy="537"/>
              </a:xfrm>
              <a:custGeom>
                <a:avLst/>
                <a:gdLst>
                  <a:gd name="T0" fmla="*/ 245 w 797"/>
                  <a:gd name="T1" fmla="*/ 54 h 537"/>
                  <a:gd name="T2" fmla="*/ 278 w 797"/>
                  <a:gd name="T3" fmla="*/ 15 h 537"/>
                  <a:gd name="T4" fmla="*/ 427 w 797"/>
                  <a:gd name="T5" fmla="*/ 18 h 537"/>
                  <a:gd name="T6" fmla="*/ 532 w 797"/>
                  <a:gd name="T7" fmla="*/ 0 h 537"/>
                  <a:gd name="T8" fmla="*/ 665 w 797"/>
                  <a:gd name="T9" fmla="*/ 64 h 537"/>
                  <a:gd name="T10" fmla="*/ 732 w 797"/>
                  <a:gd name="T11" fmla="*/ 46 h 537"/>
                  <a:gd name="T12" fmla="*/ 767 w 797"/>
                  <a:gd name="T13" fmla="*/ 54 h 537"/>
                  <a:gd name="T14" fmla="*/ 775 w 797"/>
                  <a:gd name="T15" fmla="*/ 213 h 537"/>
                  <a:gd name="T16" fmla="*/ 796 w 797"/>
                  <a:gd name="T17" fmla="*/ 239 h 537"/>
                  <a:gd name="T18" fmla="*/ 734 w 797"/>
                  <a:gd name="T19" fmla="*/ 362 h 537"/>
                  <a:gd name="T20" fmla="*/ 667 w 797"/>
                  <a:gd name="T21" fmla="*/ 277 h 537"/>
                  <a:gd name="T22" fmla="*/ 649 w 797"/>
                  <a:gd name="T23" fmla="*/ 320 h 537"/>
                  <a:gd name="T24" fmla="*/ 555 w 797"/>
                  <a:gd name="T25" fmla="*/ 490 h 537"/>
                  <a:gd name="T26" fmla="*/ 240 w 797"/>
                  <a:gd name="T27" fmla="*/ 536 h 537"/>
                  <a:gd name="T28" fmla="*/ 77 w 797"/>
                  <a:gd name="T29" fmla="*/ 502 h 537"/>
                  <a:gd name="T30" fmla="*/ 24 w 797"/>
                  <a:gd name="T31" fmla="*/ 398 h 537"/>
                  <a:gd name="T32" fmla="*/ 24 w 797"/>
                  <a:gd name="T33" fmla="*/ 290 h 537"/>
                  <a:gd name="T34" fmla="*/ 0 w 797"/>
                  <a:gd name="T35" fmla="*/ 200 h 537"/>
                  <a:gd name="T36" fmla="*/ 245 w 797"/>
                  <a:gd name="T37" fmla="*/ 54 h 53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97"/>
                  <a:gd name="T58" fmla="*/ 0 h 537"/>
                  <a:gd name="T59" fmla="*/ 797 w 797"/>
                  <a:gd name="T60" fmla="*/ 537 h 53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97" h="537">
                    <a:moveTo>
                      <a:pt x="245" y="54"/>
                    </a:moveTo>
                    <a:lnTo>
                      <a:pt x="278" y="15"/>
                    </a:lnTo>
                    <a:lnTo>
                      <a:pt x="427" y="18"/>
                    </a:lnTo>
                    <a:lnTo>
                      <a:pt x="532" y="0"/>
                    </a:lnTo>
                    <a:lnTo>
                      <a:pt x="665" y="64"/>
                    </a:lnTo>
                    <a:lnTo>
                      <a:pt x="732" y="46"/>
                    </a:lnTo>
                    <a:lnTo>
                      <a:pt x="767" y="54"/>
                    </a:lnTo>
                    <a:lnTo>
                      <a:pt x="775" y="213"/>
                    </a:lnTo>
                    <a:lnTo>
                      <a:pt x="796" y="239"/>
                    </a:lnTo>
                    <a:lnTo>
                      <a:pt x="734" y="362"/>
                    </a:lnTo>
                    <a:lnTo>
                      <a:pt x="667" y="277"/>
                    </a:lnTo>
                    <a:lnTo>
                      <a:pt x="649" y="320"/>
                    </a:lnTo>
                    <a:lnTo>
                      <a:pt x="555" y="490"/>
                    </a:lnTo>
                    <a:lnTo>
                      <a:pt x="240" y="536"/>
                    </a:lnTo>
                    <a:lnTo>
                      <a:pt x="77" y="502"/>
                    </a:lnTo>
                    <a:lnTo>
                      <a:pt x="24" y="398"/>
                    </a:lnTo>
                    <a:lnTo>
                      <a:pt x="24" y="290"/>
                    </a:lnTo>
                    <a:lnTo>
                      <a:pt x="0" y="200"/>
                    </a:lnTo>
                    <a:lnTo>
                      <a:pt x="245" y="54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37915" name="Rectangle 92"/>
          <p:cNvSpPr>
            <a:spLocks noChangeArrowheads="1"/>
          </p:cNvSpPr>
          <p:nvPr/>
        </p:nvSpPr>
        <p:spPr bwMode="auto">
          <a:xfrm>
            <a:off x="5548313" y="5005388"/>
            <a:ext cx="3117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800"/>
              <a:t>De projectgrenzen moeten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1800"/>
              <a:t>duidelijk zijn!</a:t>
            </a:r>
          </a:p>
        </p:txBody>
      </p:sp>
      <p:sp>
        <p:nvSpPr>
          <p:cNvPr id="37916" name="Rectangle 93"/>
          <p:cNvSpPr>
            <a:spLocks noChangeArrowheads="1"/>
          </p:cNvSpPr>
          <p:nvPr/>
        </p:nvSpPr>
        <p:spPr bwMode="auto">
          <a:xfrm>
            <a:off x="6486525" y="3794125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nl-NL" sz="2400"/>
              <a:t>Fout!</a:t>
            </a:r>
          </a:p>
        </p:txBody>
      </p:sp>
      <p:sp>
        <p:nvSpPr>
          <p:cNvPr id="37917" name="Line 94"/>
          <p:cNvSpPr>
            <a:spLocks noChangeShapeType="1"/>
          </p:cNvSpPr>
          <p:nvPr/>
        </p:nvSpPr>
        <p:spPr bwMode="auto">
          <a:xfrm flipV="1">
            <a:off x="3659188" y="2592388"/>
            <a:ext cx="1293812" cy="34274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DD777-A6E7-446D-9C1C-FA40FAEA24CB}" type="slidenum">
              <a:rPr lang="nl-NL" smtClean="0"/>
              <a:pPr>
                <a:defRPr/>
              </a:pPr>
              <a:t>36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9F626-24AB-4EC8-8F63-FD67C3D568AE}" type="slidenum">
              <a:rPr lang="nl-NL"/>
              <a:pPr>
                <a:defRPr/>
              </a:pPr>
              <a:t>37</a:t>
            </a:fld>
            <a:endParaRPr lang="nl-NL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Planning</a:t>
            </a:r>
            <a:endParaRPr lang="nl-NL" altLang="nl-NL" sz="3200" b="1" i="1" smtClean="0"/>
          </a:p>
        </p:txBody>
      </p:sp>
      <p:graphicFrame>
        <p:nvGraphicFramePr>
          <p:cNvPr id="39940" name="Object 3"/>
          <p:cNvGraphicFramePr>
            <a:graphicFrameLocks/>
          </p:cNvGraphicFramePr>
          <p:nvPr/>
        </p:nvGraphicFramePr>
        <p:xfrm>
          <a:off x="7131050" y="4198938"/>
          <a:ext cx="1495425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Illustratie" r:id="rId3" imgW="1495425" imgH="2136775" progId="MS_ClipArt_Gallery.2">
                  <p:embed/>
                </p:oleObj>
              </mc:Choice>
              <mc:Fallback>
                <p:oleObj name="Illustratie" r:id="rId3" imgW="1495425" imgH="2136775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4198938"/>
                        <a:ext cx="1495425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669925" y="1889125"/>
            <a:ext cx="647858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/>
              <a:t>Doel</a:t>
            </a:r>
            <a:endParaRPr lang="nl-NL" altLang="nl-NL" sz="2000" b="0"/>
          </a:p>
          <a:p>
            <a:pPr>
              <a:spcBef>
                <a:spcPct val="0"/>
              </a:spcBef>
            </a:pPr>
            <a:r>
              <a:rPr lang="nl-NL" altLang="nl-NL" sz="2000" b="0"/>
              <a:t> Vaststellen totale projecttijd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 Vaststellen van de gevolgen van een vertraging 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 Vaststellen van de kosten van het project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 Organiseren van de werkzaamheden van 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 b="0"/>
              <a:t>   projectmedewerkers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 Bewaken van de voortgang en de kosten</a:t>
            </a:r>
          </a:p>
        </p:txBody>
      </p:sp>
      <p:grpSp>
        <p:nvGrpSpPr>
          <p:cNvPr id="39942" name="Group 8"/>
          <p:cNvGrpSpPr>
            <a:grpSpLocks/>
          </p:cNvGrpSpPr>
          <p:nvPr/>
        </p:nvGrpSpPr>
        <p:grpSpPr bwMode="auto">
          <a:xfrm>
            <a:off x="6737350" y="1917700"/>
            <a:ext cx="2032000" cy="1879600"/>
            <a:chOff x="3656" y="1208"/>
            <a:chExt cx="1280" cy="1184"/>
          </a:xfrm>
        </p:grpSpPr>
        <p:sp>
          <p:nvSpPr>
            <p:cNvPr id="39946" name="Oval 5"/>
            <p:cNvSpPr>
              <a:spLocks noChangeArrowheads="1"/>
            </p:cNvSpPr>
            <p:nvPr/>
          </p:nvSpPr>
          <p:spPr bwMode="blackWhite">
            <a:xfrm>
              <a:off x="3656" y="1208"/>
              <a:ext cx="718" cy="78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nl-NL" altLang="nl-NL" sz="1800" i="1">
                  <a:latin typeface="Times New Roman" charset="0"/>
                </a:rPr>
                <a:t>Wie?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nl-NL" altLang="nl-NL" sz="1800" i="1">
                <a:latin typeface="Times New Roman" charset="0"/>
              </a:endParaRPr>
            </a:p>
          </p:txBody>
        </p:sp>
        <p:sp>
          <p:nvSpPr>
            <p:cNvPr id="39947" name="Oval 6"/>
            <p:cNvSpPr>
              <a:spLocks noChangeArrowheads="1"/>
            </p:cNvSpPr>
            <p:nvPr/>
          </p:nvSpPr>
          <p:spPr bwMode="blackWhite">
            <a:xfrm>
              <a:off x="4218" y="1208"/>
              <a:ext cx="718" cy="78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nl-NL" altLang="nl-NL" sz="1800" i="1">
                  <a:latin typeface="Times New Roman" charset="0"/>
                </a:rPr>
                <a:t>Wat?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nl-NL" altLang="nl-NL" sz="1800" i="1">
                <a:latin typeface="Times New Roman" charset="0"/>
              </a:endParaRPr>
            </a:p>
          </p:txBody>
        </p:sp>
        <p:sp>
          <p:nvSpPr>
            <p:cNvPr id="39948" name="Oval 7"/>
            <p:cNvSpPr>
              <a:spLocks noChangeArrowheads="1"/>
            </p:cNvSpPr>
            <p:nvPr/>
          </p:nvSpPr>
          <p:spPr bwMode="blackWhite">
            <a:xfrm>
              <a:off x="3915" y="1608"/>
              <a:ext cx="719" cy="78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l-NL" altLang="nl-NL" sz="1800" i="1">
                <a:latin typeface="Times New Roman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nl-NL" altLang="nl-NL" sz="1800" i="1">
                  <a:latin typeface="Times New Roman" charset="0"/>
                </a:rPr>
                <a:t>Wanneer?</a:t>
              </a:r>
            </a:p>
          </p:txBody>
        </p:sp>
      </p:grpSp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669925" y="4403725"/>
            <a:ext cx="41560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/>
              <a:t>Elementen van een planning</a:t>
            </a:r>
            <a:endParaRPr lang="nl-NL" altLang="nl-NL" sz="2000" b="0"/>
          </a:p>
          <a:p>
            <a:pPr>
              <a:spcBef>
                <a:spcPct val="0"/>
              </a:spcBef>
            </a:pPr>
            <a:r>
              <a:rPr lang="nl-NL" altLang="nl-NL" sz="2000" b="0"/>
              <a:t> Benodigde tijd/activiteit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 Benodigde mensen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 Benodigde middelen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 Afhankelijkheid van de activiteiten</a:t>
            </a:r>
            <a:endParaRPr lang="nl-NL" altLang="nl-NL" sz="2000"/>
          </a:p>
        </p:txBody>
      </p:sp>
      <p:sp>
        <p:nvSpPr>
          <p:cNvPr id="39944" name="Oval 10"/>
          <p:cNvSpPr>
            <a:spLocks noChangeArrowheads="1"/>
          </p:cNvSpPr>
          <p:nvPr/>
        </p:nvSpPr>
        <p:spPr bwMode="blackWhite">
          <a:xfrm>
            <a:off x="7346950" y="2451100"/>
            <a:ext cx="660400" cy="660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nl-NL" sz="1800" i="1">
                <a:latin typeface="Times New Roman" charset="0"/>
              </a:rPr>
              <a:t>Plan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l-NL" altLang="nl-NL" sz="1800" i="1">
                <a:latin typeface="Times New Roman" charset="0"/>
              </a:rPr>
              <a:t>ning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0595A-9464-4EA6-B8AD-EC90DF0D8B3C}" type="slidenum">
              <a:rPr lang="nl-NL"/>
              <a:pPr>
                <a:defRPr/>
              </a:pPr>
              <a:t>38</a:t>
            </a:fld>
            <a:endParaRPr lang="nl-NL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blackWhite">
          <a:xfrm>
            <a:off x="774700" y="4578350"/>
            <a:ext cx="3340100" cy="15525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blackWhite">
          <a:xfrm>
            <a:off x="768350" y="2216150"/>
            <a:ext cx="3406775" cy="17430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Planning - opstellen</a:t>
            </a:r>
            <a:endParaRPr lang="nl-NL" altLang="nl-NL" sz="3200" b="1" i="1" smtClean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62000" y="4552950"/>
            <a:ext cx="33686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r>
              <a:rPr lang="nl-NL" altLang="nl-NL" sz="2000" i="1"/>
              <a:t>Analyseren gegevens</a:t>
            </a:r>
            <a:endParaRPr lang="nl-NL" altLang="nl-NL" sz="2000"/>
          </a:p>
          <a:p>
            <a:r>
              <a:rPr lang="nl-NL" altLang="nl-NL" sz="1800" i="1">
                <a:latin typeface="Times New Roman" charset="0"/>
              </a:rPr>
              <a:t>  </a:t>
            </a:r>
            <a:r>
              <a:rPr lang="nl-NL" altLang="nl-NL" sz="2000">
                <a:latin typeface="Times New Roman" charset="0"/>
              </a:rPr>
              <a:t>Opstellen netwerkplanning</a:t>
            </a:r>
          </a:p>
          <a:p>
            <a:r>
              <a:rPr lang="nl-NL" altLang="nl-NL" sz="2000">
                <a:latin typeface="Times New Roman" charset="0"/>
              </a:rPr>
              <a:t>  Vaststellen kritieke pad</a:t>
            </a:r>
          </a:p>
          <a:p>
            <a:r>
              <a:rPr lang="nl-NL" altLang="nl-NL" sz="2000">
                <a:latin typeface="Times New Roman" charset="0"/>
              </a:rPr>
              <a:t>  Maken strokenplanning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2057400" y="3973513"/>
            <a:ext cx="520700" cy="598487"/>
          </a:xfrm>
          <a:prstGeom prst="downArrow">
            <a:avLst>
              <a:gd name="adj1" fmla="val 50000"/>
              <a:gd name="adj2" fmla="val 5886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481513" y="5345113"/>
            <a:ext cx="411321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nl-NL" altLang="nl-NL" sz="1800" i="1">
                <a:latin typeface="Times New Roman" charset="0"/>
              </a:rPr>
              <a:t> Strokenplanning (Barchart, Ganttchart)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46125" y="2241550"/>
            <a:ext cx="390842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r>
              <a:rPr lang="nl-NL" altLang="nl-NL" sz="2000" i="1"/>
              <a:t>Verzamelen gegevens</a:t>
            </a:r>
            <a:endParaRPr lang="nl-NL" altLang="nl-NL" i="1"/>
          </a:p>
          <a:p>
            <a:r>
              <a:rPr lang="nl-NL" altLang="nl-NL" sz="1800" i="1">
                <a:latin typeface="Times New Roman" charset="0"/>
              </a:rPr>
              <a:t>  </a:t>
            </a:r>
            <a:r>
              <a:rPr lang="nl-NL" altLang="nl-NL" sz="1800">
                <a:latin typeface="Times New Roman" charset="0"/>
              </a:rPr>
              <a:t>Opsporen activiteiten</a:t>
            </a:r>
          </a:p>
          <a:p>
            <a:r>
              <a:rPr lang="nl-NL" altLang="nl-NL" sz="1800">
                <a:latin typeface="Times New Roman" charset="0"/>
              </a:rPr>
              <a:t>  Schatting tijdsduur van elk</a:t>
            </a:r>
          </a:p>
          <a:p>
            <a:r>
              <a:rPr lang="nl-NL" altLang="nl-NL" sz="1800">
                <a:latin typeface="Times New Roman" charset="0"/>
              </a:rPr>
              <a:t>  Vaststellen afhankelijkheden</a:t>
            </a:r>
          </a:p>
          <a:p>
            <a:r>
              <a:rPr lang="nl-NL" altLang="nl-NL" sz="1800">
                <a:latin typeface="Times New Roman" charset="0"/>
              </a:rPr>
              <a:t>  Wie moet activiteit uitvoeren?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46125" y="1590675"/>
            <a:ext cx="2647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>
                <a:latin typeface="Times New Roman" charset="0"/>
              </a:rPr>
              <a:t>Opstellen planning</a:t>
            </a:r>
            <a:endParaRPr lang="nl-NL" altLang="nl-NL" sz="2400" b="0">
              <a:latin typeface="Times New Roman" charset="0"/>
            </a:endParaRPr>
          </a:p>
        </p:txBody>
      </p:sp>
      <p:graphicFrame>
        <p:nvGraphicFramePr>
          <p:cNvPr id="40971" name="Object 11"/>
          <p:cNvGraphicFramePr>
            <a:graphicFrameLocks/>
          </p:cNvGraphicFramePr>
          <p:nvPr/>
        </p:nvGraphicFramePr>
        <p:xfrm>
          <a:off x="5106988" y="2241550"/>
          <a:ext cx="1958975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name="Illustratie" r:id="rId3" imgW="1958975" imgH="1470025" progId="MS_ClipArt_Gallery.2">
                  <p:embed/>
                </p:oleObj>
              </mc:Choice>
              <mc:Fallback>
                <p:oleObj name="Illustratie" r:id="rId3" imgW="1958975" imgH="1470025" progId="MS_ClipArt_Gallery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88" y="2241550"/>
                        <a:ext cx="1958975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479925" y="4116388"/>
            <a:ext cx="4238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l-NL" altLang="nl-NL" sz="1800" i="1">
                <a:latin typeface="Times New Roman" charset="0"/>
              </a:rPr>
              <a:t> Netwerkplanning (Pertchart, CPM-chart)</a:t>
            </a:r>
          </a:p>
          <a:p>
            <a:pPr>
              <a:spcBef>
                <a:spcPct val="0"/>
              </a:spcBef>
            </a:pPr>
            <a:endParaRPr lang="nl-NL" altLang="nl-NL" sz="1800" i="1">
              <a:latin typeface="Times New Roman" charset="0"/>
            </a:endParaRPr>
          </a:p>
        </p:txBody>
      </p:sp>
      <p:grpSp>
        <p:nvGrpSpPr>
          <p:cNvPr id="40973" name="Group 21"/>
          <p:cNvGrpSpPr>
            <a:grpSpLocks/>
          </p:cNvGrpSpPr>
          <p:nvPr/>
        </p:nvGrpSpPr>
        <p:grpSpPr bwMode="auto">
          <a:xfrm>
            <a:off x="4724400" y="5735638"/>
            <a:ext cx="2514600" cy="608012"/>
            <a:chOff x="2976" y="3553"/>
            <a:chExt cx="1584" cy="383"/>
          </a:xfrm>
        </p:grpSpPr>
        <p:sp>
          <p:nvSpPr>
            <p:cNvPr id="40999" name="Line 13"/>
            <p:cNvSpPr>
              <a:spLocks noChangeShapeType="1"/>
            </p:cNvSpPr>
            <p:nvPr/>
          </p:nvSpPr>
          <p:spPr bwMode="auto">
            <a:xfrm>
              <a:off x="2976" y="3553"/>
              <a:ext cx="0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41000" name="Group 20"/>
            <p:cNvGrpSpPr>
              <a:grpSpLocks/>
            </p:cNvGrpSpPr>
            <p:nvPr/>
          </p:nvGrpSpPr>
          <p:grpSpPr bwMode="auto">
            <a:xfrm>
              <a:off x="2977" y="3626"/>
              <a:ext cx="1583" cy="310"/>
              <a:chOff x="2977" y="3626"/>
              <a:chExt cx="1583" cy="310"/>
            </a:xfrm>
          </p:grpSpPr>
          <p:sp>
            <p:nvSpPr>
              <p:cNvPr id="41001" name="Rectangle 14"/>
              <p:cNvSpPr>
                <a:spLocks noChangeArrowheads="1"/>
              </p:cNvSpPr>
              <p:nvPr/>
            </p:nvSpPr>
            <p:spPr bwMode="auto">
              <a:xfrm>
                <a:off x="2980" y="3626"/>
                <a:ext cx="400" cy="2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1002" name="Rectangle 15"/>
              <p:cNvSpPr>
                <a:spLocks noChangeArrowheads="1"/>
              </p:cNvSpPr>
              <p:nvPr/>
            </p:nvSpPr>
            <p:spPr bwMode="auto">
              <a:xfrm>
                <a:off x="3070" y="3696"/>
                <a:ext cx="218" cy="2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1003" name="Rectangle 16"/>
              <p:cNvSpPr>
                <a:spLocks noChangeArrowheads="1"/>
              </p:cNvSpPr>
              <p:nvPr/>
            </p:nvSpPr>
            <p:spPr bwMode="auto">
              <a:xfrm>
                <a:off x="3162" y="3766"/>
                <a:ext cx="1032" cy="2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1004" name="Rectangle 17"/>
              <p:cNvSpPr>
                <a:spLocks noChangeArrowheads="1"/>
              </p:cNvSpPr>
              <p:nvPr/>
            </p:nvSpPr>
            <p:spPr bwMode="auto">
              <a:xfrm>
                <a:off x="3388" y="3835"/>
                <a:ext cx="398" cy="2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1005" name="Line 18"/>
              <p:cNvSpPr>
                <a:spLocks noChangeShapeType="1"/>
              </p:cNvSpPr>
              <p:nvPr/>
            </p:nvSpPr>
            <p:spPr bwMode="auto">
              <a:xfrm>
                <a:off x="2977" y="3936"/>
                <a:ext cx="1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41006" name="Rectangle 19"/>
              <p:cNvSpPr>
                <a:spLocks noChangeArrowheads="1"/>
              </p:cNvSpPr>
              <p:nvPr/>
            </p:nvSpPr>
            <p:spPr bwMode="auto">
              <a:xfrm>
                <a:off x="4202" y="3905"/>
                <a:ext cx="218" cy="2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buFontTx/>
                  <a:buNone/>
                </a:pPr>
                <a:endParaRPr lang="nl-NL" altLang="nl-NL" sz="2000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40974" name="Group 42"/>
          <p:cNvGrpSpPr>
            <a:grpSpLocks/>
          </p:cNvGrpSpPr>
          <p:nvPr/>
        </p:nvGrpSpPr>
        <p:grpSpPr bwMode="auto">
          <a:xfrm>
            <a:off x="4730750" y="4483100"/>
            <a:ext cx="1892300" cy="825500"/>
            <a:chOff x="2932" y="2836"/>
            <a:chExt cx="1192" cy="520"/>
          </a:xfrm>
        </p:grpSpPr>
        <p:sp>
          <p:nvSpPr>
            <p:cNvPr id="40979" name="Oval 22"/>
            <p:cNvSpPr>
              <a:spLocks noChangeArrowheads="1"/>
            </p:cNvSpPr>
            <p:nvPr/>
          </p:nvSpPr>
          <p:spPr bwMode="auto">
            <a:xfrm>
              <a:off x="2932" y="3080"/>
              <a:ext cx="75" cy="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80" name="Oval 23"/>
            <p:cNvSpPr>
              <a:spLocks noChangeArrowheads="1"/>
            </p:cNvSpPr>
            <p:nvPr/>
          </p:nvSpPr>
          <p:spPr bwMode="auto">
            <a:xfrm>
              <a:off x="3180" y="3080"/>
              <a:ext cx="75" cy="7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81" name="Oval 24"/>
            <p:cNvSpPr>
              <a:spLocks noChangeArrowheads="1"/>
            </p:cNvSpPr>
            <p:nvPr/>
          </p:nvSpPr>
          <p:spPr bwMode="auto">
            <a:xfrm>
              <a:off x="3221" y="3282"/>
              <a:ext cx="75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82" name="Oval 25"/>
            <p:cNvSpPr>
              <a:spLocks noChangeArrowheads="1"/>
            </p:cNvSpPr>
            <p:nvPr/>
          </p:nvSpPr>
          <p:spPr bwMode="auto">
            <a:xfrm>
              <a:off x="3180" y="2836"/>
              <a:ext cx="75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83" name="Oval 26"/>
            <p:cNvSpPr>
              <a:spLocks noChangeArrowheads="1"/>
            </p:cNvSpPr>
            <p:nvPr/>
          </p:nvSpPr>
          <p:spPr bwMode="auto">
            <a:xfrm>
              <a:off x="3470" y="2918"/>
              <a:ext cx="75" cy="7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84" name="Oval 27"/>
            <p:cNvSpPr>
              <a:spLocks noChangeArrowheads="1"/>
            </p:cNvSpPr>
            <p:nvPr/>
          </p:nvSpPr>
          <p:spPr bwMode="auto">
            <a:xfrm>
              <a:off x="3719" y="3282"/>
              <a:ext cx="74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85" name="Oval 28"/>
            <p:cNvSpPr>
              <a:spLocks noChangeArrowheads="1"/>
            </p:cNvSpPr>
            <p:nvPr/>
          </p:nvSpPr>
          <p:spPr bwMode="auto">
            <a:xfrm>
              <a:off x="3925" y="2918"/>
              <a:ext cx="75" cy="7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86" name="Line 29"/>
            <p:cNvSpPr>
              <a:spLocks noChangeShapeType="1"/>
            </p:cNvSpPr>
            <p:nvPr/>
          </p:nvSpPr>
          <p:spPr bwMode="auto">
            <a:xfrm flipV="1">
              <a:off x="2970" y="2873"/>
              <a:ext cx="247" cy="2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87" name="Line 30"/>
            <p:cNvSpPr>
              <a:spLocks noChangeShapeType="1"/>
            </p:cNvSpPr>
            <p:nvPr/>
          </p:nvSpPr>
          <p:spPr bwMode="auto">
            <a:xfrm>
              <a:off x="2970" y="3116"/>
              <a:ext cx="2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88" name="Line 31"/>
            <p:cNvSpPr>
              <a:spLocks noChangeShapeType="1"/>
            </p:cNvSpPr>
            <p:nvPr/>
          </p:nvSpPr>
          <p:spPr bwMode="auto">
            <a:xfrm>
              <a:off x="2970" y="3117"/>
              <a:ext cx="289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89" name="Line 32"/>
            <p:cNvSpPr>
              <a:spLocks noChangeShapeType="1"/>
            </p:cNvSpPr>
            <p:nvPr/>
          </p:nvSpPr>
          <p:spPr bwMode="auto">
            <a:xfrm>
              <a:off x="3218" y="2873"/>
              <a:ext cx="289" cy="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0" name="Line 33"/>
            <p:cNvSpPr>
              <a:spLocks noChangeShapeType="1"/>
            </p:cNvSpPr>
            <p:nvPr/>
          </p:nvSpPr>
          <p:spPr bwMode="auto">
            <a:xfrm flipV="1">
              <a:off x="3218" y="2955"/>
              <a:ext cx="289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1" name="Line 34"/>
            <p:cNvSpPr>
              <a:spLocks noChangeShapeType="1"/>
            </p:cNvSpPr>
            <p:nvPr/>
          </p:nvSpPr>
          <p:spPr bwMode="auto">
            <a:xfrm>
              <a:off x="3260" y="3320"/>
              <a:ext cx="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2" name="Line 35"/>
            <p:cNvSpPr>
              <a:spLocks noChangeShapeType="1"/>
            </p:cNvSpPr>
            <p:nvPr/>
          </p:nvSpPr>
          <p:spPr bwMode="auto">
            <a:xfrm>
              <a:off x="3508" y="2954"/>
              <a:ext cx="4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3" name="Oval 36"/>
            <p:cNvSpPr>
              <a:spLocks noChangeArrowheads="1"/>
            </p:cNvSpPr>
            <p:nvPr/>
          </p:nvSpPr>
          <p:spPr bwMode="auto">
            <a:xfrm>
              <a:off x="3553" y="3120"/>
              <a:ext cx="75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94" name="Line 37"/>
            <p:cNvSpPr>
              <a:spLocks noChangeShapeType="1"/>
            </p:cNvSpPr>
            <p:nvPr/>
          </p:nvSpPr>
          <p:spPr bwMode="auto">
            <a:xfrm>
              <a:off x="3508" y="2955"/>
              <a:ext cx="83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5" name="Line 38"/>
            <p:cNvSpPr>
              <a:spLocks noChangeShapeType="1"/>
            </p:cNvSpPr>
            <p:nvPr/>
          </p:nvSpPr>
          <p:spPr bwMode="auto">
            <a:xfrm>
              <a:off x="3592" y="3157"/>
              <a:ext cx="4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6" name="Oval 39"/>
            <p:cNvSpPr>
              <a:spLocks noChangeArrowheads="1"/>
            </p:cNvSpPr>
            <p:nvPr/>
          </p:nvSpPr>
          <p:spPr bwMode="auto">
            <a:xfrm>
              <a:off x="4049" y="3120"/>
              <a:ext cx="75" cy="7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buFontTx/>
                <a:buNone/>
              </a:pPr>
              <a:endParaRPr lang="nl-NL" altLang="nl-NL" sz="2000">
                <a:solidFill>
                  <a:srgbClr val="0000FF"/>
                </a:solidFill>
              </a:endParaRPr>
            </a:p>
          </p:txBody>
        </p:sp>
        <p:sp>
          <p:nvSpPr>
            <p:cNvPr id="40997" name="Line 40"/>
            <p:cNvSpPr>
              <a:spLocks noChangeShapeType="1"/>
            </p:cNvSpPr>
            <p:nvPr/>
          </p:nvSpPr>
          <p:spPr bwMode="auto">
            <a:xfrm>
              <a:off x="3964" y="2955"/>
              <a:ext cx="123" cy="2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0998" name="Line 41"/>
            <p:cNvSpPr>
              <a:spLocks noChangeShapeType="1"/>
            </p:cNvSpPr>
            <p:nvPr/>
          </p:nvSpPr>
          <p:spPr bwMode="auto">
            <a:xfrm flipV="1">
              <a:off x="3756" y="3157"/>
              <a:ext cx="330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40975" name="Line 44"/>
          <p:cNvSpPr>
            <a:spLocks noChangeShapeType="1"/>
          </p:cNvSpPr>
          <p:nvPr/>
        </p:nvSpPr>
        <p:spPr bwMode="auto">
          <a:xfrm>
            <a:off x="5334000" y="5716588"/>
            <a:ext cx="0" cy="3794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76" name="Line 45"/>
          <p:cNvSpPr>
            <a:spLocks noChangeShapeType="1"/>
          </p:cNvSpPr>
          <p:nvPr/>
        </p:nvSpPr>
        <p:spPr bwMode="auto">
          <a:xfrm>
            <a:off x="3963988" y="6019800"/>
            <a:ext cx="74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77" name="Line 46"/>
          <p:cNvSpPr>
            <a:spLocks noChangeShapeType="1"/>
          </p:cNvSpPr>
          <p:nvPr/>
        </p:nvSpPr>
        <p:spPr bwMode="auto">
          <a:xfrm>
            <a:off x="6629400" y="594518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4" grpId="0" autoUpdateAnimBg="0"/>
      <p:bldP spid="3789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8AA1-554C-4B94-B537-876E47EC5589}" type="slidenum">
              <a:rPr lang="nl-NL"/>
              <a:pPr>
                <a:defRPr/>
              </a:pPr>
              <a:t>39</a:t>
            </a:fld>
            <a:endParaRPr lang="nl-NL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blackWhite">
          <a:xfrm>
            <a:off x="768350" y="1752600"/>
            <a:ext cx="6985000" cy="42608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Planning - begrippen</a:t>
            </a:r>
            <a:endParaRPr lang="nl-NL" altLang="nl-NL" sz="3200" b="1" i="1" smtClean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827088" y="1851025"/>
            <a:ext cx="6278562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i="1"/>
              <a:t> </a:t>
            </a:r>
            <a:r>
              <a:rPr lang="nl-NL" altLang="nl-NL" sz="2000" b="0"/>
              <a:t>Activiteit, taak</a:t>
            </a:r>
            <a:r>
              <a:rPr lang="en-US" altLang="nl-NL" sz="2000" b="0"/>
              <a:t>, task</a:t>
            </a:r>
            <a:r>
              <a:rPr lang="nl-NL" altLang="nl-NL" sz="2000" b="0"/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Kritieke pad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Kritische activiteit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Speling/marge in een planning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ASAP/ ALAP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Resources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Een planning is dynamisch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Actuals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Wat bij een afwijking vd planning?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Informatie verspreiden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Planning &lt;-&gt; Plan van aanpak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nl-NL" altLang="nl-NL" sz="2000" b="0"/>
              <a:t> Doorlooptijd &lt;-&gt; Bestede uren</a:t>
            </a:r>
          </a:p>
        </p:txBody>
      </p:sp>
      <p:graphicFrame>
        <p:nvGraphicFramePr>
          <p:cNvPr id="41990" name="Object 6"/>
          <p:cNvGraphicFramePr>
            <a:graphicFrameLocks/>
          </p:cNvGraphicFramePr>
          <p:nvPr/>
        </p:nvGraphicFramePr>
        <p:xfrm>
          <a:off x="7515225" y="1736725"/>
          <a:ext cx="131762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Illustratie" r:id="rId3" imgW="1317625" imgH="1849438" progId="MS_ClipArt_Gallery.2">
                  <p:embed/>
                </p:oleObj>
              </mc:Choice>
              <mc:Fallback>
                <p:oleObj name="Illustratie" r:id="rId3" imgW="1317625" imgH="1849438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5225" y="1736725"/>
                        <a:ext cx="131762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BE2E6-76F3-48BC-A880-578076CE3018}" type="slidenum">
              <a:rPr lang="nl-NL"/>
              <a:pPr>
                <a:defRPr/>
              </a:pPr>
              <a:t>4</a:t>
            </a:fld>
            <a:endParaRPr lang="nl-NL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Soorten werkzaamheden</a:t>
            </a:r>
            <a:endParaRPr lang="nl-NL" altLang="nl-NL" sz="3200" b="1" i="1" smtClean="0"/>
          </a:p>
        </p:txBody>
      </p:sp>
      <p:graphicFrame>
        <p:nvGraphicFramePr>
          <p:cNvPr id="6148" name="Object 2048"/>
          <p:cNvGraphicFramePr>
            <a:graphicFrameLocks noChangeAspect="1"/>
          </p:cNvGraphicFramePr>
          <p:nvPr/>
        </p:nvGraphicFramePr>
        <p:xfrm>
          <a:off x="685800" y="1752600"/>
          <a:ext cx="6237288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SmartDraw" r:id="rId3" imgW="6236208" imgH="3965448" progId="SmartDraw.2">
                  <p:embed/>
                </p:oleObj>
              </mc:Choice>
              <mc:Fallback>
                <p:oleObj name="SmartDraw" r:id="rId3" imgW="6236208" imgH="3965448" progId="SmartDraw.2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6237288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049"/>
          <p:cNvGraphicFramePr>
            <a:graphicFrameLocks/>
          </p:cNvGraphicFramePr>
          <p:nvPr/>
        </p:nvGraphicFramePr>
        <p:xfrm>
          <a:off x="7188200" y="2659063"/>
          <a:ext cx="1677988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lip" r:id="rId5" imgW="1860550" imgH="2284413" progId="MS_ClipArt_Gallery.2">
                  <p:embed/>
                </p:oleObj>
              </mc:Choice>
              <mc:Fallback>
                <p:oleObj name="Clip" r:id="rId5" imgW="1860550" imgH="2284413" progId="MS_ClipArt_Gallery.2">
                  <p:embed/>
                  <p:pic>
                    <p:nvPicPr>
                      <p:cNvPr id="0" name="Object 204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2659063"/>
                        <a:ext cx="1677988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676C6-7376-4988-A6B6-51A2CE7E9AC8}" type="slidenum">
              <a:rPr lang="nl-NL"/>
              <a:pPr>
                <a:defRPr/>
              </a:pPr>
              <a:t>40</a:t>
            </a:fld>
            <a:endParaRPr lang="nl-NL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blackWhite">
          <a:xfrm>
            <a:off x="768350" y="1682750"/>
            <a:ext cx="7759700" cy="4787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Planning met de computer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189038" y="1843088"/>
            <a:ext cx="70405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b="0"/>
              <a:t>Eigenschappen planningsprogramma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Eenvoudige invoer van activiteiten en benodigde tijd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Stroken- en netwerkplanning uit zelfde gegevens maken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Activiteiten groeperen tot fasen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Afhankelijkheden met muisklik in te voeren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Medewerkers te koppelen aan activiteiten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Volledig automatisch doorrekenen van de planning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Via tarieven en materiaalkosten kunnen kosten worden gepland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Voortgang bijhouden door invoering van ‘actuals’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Beschikbaarheid van ‘resources’ in te voeren (Kalenders)</a:t>
            </a:r>
            <a:br>
              <a:rPr lang="nl-NL" altLang="nl-NL" sz="1800" b="0"/>
            </a:br>
            <a:r>
              <a:rPr lang="nl-NL" altLang="nl-NL" sz="1800" b="0"/>
              <a:t/>
            </a:r>
            <a:br>
              <a:rPr lang="nl-NL" altLang="nl-NL" sz="1800" b="0"/>
            </a:br>
            <a:r>
              <a:rPr lang="nl-NL" altLang="nl-NL" sz="2400" b="0"/>
              <a:t>Kalenders</a:t>
            </a:r>
            <a:endParaRPr lang="nl-NL" altLang="nl-NL" sz="1800" b="0"/>
          </a:p>
          <a:p>
            <a:pPr>
              <a:spcBef>
                <a:spcPct val="0"/>
              </a:spcBef>
            </a:pPr>
            <a:r>
              <a:rPr lang="nl-NL" altLang="nl-NL" sz="1800" b="0"/>
              <a:t> Algemene bedrijfskalender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Een projectkalender</a:t>
            </a:r>
          </a:p>
          <a:p>
            <a:pPr>
              <a:spcBef>
                <a:spcPct val="0"/>
              </a:spcBef>
            </a:pPr>
            <a:r>
              <a:rPr lang="nl-NL" altLang="nl-NL" sz="1800" b="0"/>
              <a:t> Een kalender  per medewerker of hulpmiddel </a:t>
            </a:r>
          </a:p>
        </p:txBody>
      </p:sp>
      <p:pic>
        <p:nvPicPr>
          <p:cNvPr id="43014" name="Picture 6" descr="PE0171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0"/>
            <a:ext cx="2366962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EE5CA-0B59-40AC-B26E-7ECCEE72FE80}" type="slidenum">
              <a:rPr lang="nl-NL"/>
              <a:pPr>
                <a:defRPr/>
              </a:pPr>
              <a:t>41</a:t>
            </a:fld>
            <a:endParaRPr lang="nl-NL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200" b="1" i="1" smtClean="0">
                <a:solidFill>
                  <a:schemeClr val="tx1"/>
                </a:solidFill>
              </a:rPr>
              <a:t>Planning met Ms Project</a:t>
            </a:r>
            <a:endParaRPr lang="nl-NL" altLang="nl-NL" smtClean="0"/>
          </a:p>
        </p:txBody>
      </p:sp>
      <p:graphicFrame>
        <p:nvGraphicFramePr>
          <p:cNvPr id="44036" name="Object 3"/>
          <p:cNvGraphicFramePr>
            <a:graphicFrameLocks noChangeAspect="1"/>
          </p:cNvGraphicFramePr>
          <p:nvPr/>
        </p:nvGraphicFramePr>
        <p:xfrm>
          <a:off x="742950" y="1676400"/>
          <a:ext cx="8107363" cy="477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Photo Editor-foto" r:id="rId3" imgW="6725589" imgH="3962953" progId="MSPhotoEd.3">
                  <p:embed/>
                </p:oleObj>
              </mc:Choice>
              <mc:Fallback>
                <p:oleObj name="Photo Editor-foto" r:id="rId3" imgW="6725589" imgH="3962953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676400"/>
                        <a:ext cx="8107363" cy="477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4"/>
          <p:cNvGraphicFramePr>
            <a:graphicFrameLocks/>
          </p:cNvGraphicFramePr>
          <p:nvPr/>
        </p:nvGraphicFramePr>
        <p:xfrm>
          <a:off x="7207250" y="95250"/>
          <a:ext cx="1681163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ClipArt" r:id="rId5" imgW="1681163" imgH="1504950" progId="MS_ClipArt_Gallery.2">
                  <p:embed/>
                </p:oleObj>
              </mc:Choice>
              <mc:Fallback>
                <p:oleObj name="ClipArt" r:id="rId5" imgW="1681163" imgH="150495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0" y="95250"/>
                        <a:ext cx="1681163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B4869-CE0D-4143-ABFB-2CECA339C46F}" type="slidenum">
              <a:rPr lang="nl-NL"/>
              <a:pPr>
                <a:defRPr/>
              </a:pPr>
              <a:t>42</a:t>
            </a:fld>
            <a:endParaRPr lang="nl-NL"/>
          </a:p>
        </p:txBody>
      </p:sp>
      <p:sp>
        <p:nvSpPr>
          <p:cNvPr id="450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200" b="1" i="1" smtClean="0">
                <a:solidFill>
                  <a:schemeClr val="tx1"/>
                </a:solidFill>
              </a:rPr>
              <a:t>Engelse begrippen</a:t>
            </a:r>
            <a:endParaRPr lang="nl-NL" altLang="nl-NL" smtClean="0"/>
          </a:p>
        </p:txBody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4095750" cy="4114800"/>
          </a:xfrm>
        </p:spPr>
        <p:txBody>
          <a:bodyPr/>
          <a:lstStyle/>
          <a:p>
            <a:pPr eaLnBrk="1" hangingPunct="1"/>
            <a:r>
              <a:rPr lang="nl-NL" altLang="nl-NL" sz="2000" b="0" smtClean="0"/>
              <a:t>Task</a:t>
            </a:r>
          </a:p>
          <a:p>
            <a:pPr eaLnBrk="1" hangingPunct="1"/>
            <a:r>
              <a:rPr lang="nl-NL" altLang="nl-NL" sz="2000" b="0" smtClean="0"/>
              <a:t>schedule</a:t>
            </a:r>
          </a:p>
          <a:p>
            <a:pPr eaLnBrk="1" hangingPunct="1"/>
            <a:r>
              <a:rPr lang="nl-NL" altLang="nl-NL" sz="2000" b="0" smtClean="0"/>
              <a:t>duration</a:t>
            </a:r>
          </a:p>
          <a:p>
            <a:pPr eaLnBrk="1" hangingPunct="1"/>
            <a:r>
              <a:rPr lang="nl-NL" altLang="nl-NL" sz="2000" b="0" smtClean="0"/>
              <a:t>to allocate a resource</a:t>
            </a:r>
          </a:p>
          <a:p>
            <a:pPr eaLnBrk="1" hangingPunct="1"/>
            <a:r>
              <a:rPr lang="nl-NL" altLang="nl-NL" sz="2000" b="0" smtClean="0"/>
              <a:t>progress</a:t>
            </a:r>
          </a:p>
          <a:p>
            <a:pPr eaLnBrk="1" hangingPunct="1"/>
            <a:r>
              <a:rPr lang="nl-NL" altLang="nl-NL" sz="2000" b="0" smtClean="0"/>
              <a:t>'dependencies’</a:t>
            </a:r>
          </a:p>
          <a:p>
            <a:pPr eaLnBrk="1" hangingPunct="1"/>
            <a:r>
              <a:rPr lang="nl-NL" altLang="nl-NL" sz="2000" b="0" smtClean="0"/>
              <a:t>Finish-to-start</a:t>
            </a:r>
          </a:p>
          <a:p>
            <a:pPr eaLnBrk="1" hangingPunct="1"/>
            <a:r>
              <a:rPr lang="nl-NL" altLang="nl-NL" sz="2000" b="0" smtClean="0"/>
              <a:t>'predecessor' </a:t>
            </a:r>
          </a:p>
          <a:p>
            <a:pPr eaLnBrk="1" hangingPunct="1"/>
            <a:r>
              <a:rPr lang="nl-NL" altLang="nl-NL" sz="2000" b="0" smtClean="0"/>
              <a:t>succesor</a:t>
            </a:r>
          </a:p>
          <a:p>
            <a:pPr eaLnBrk="1" hangingPunct="1"/>
            <a:r>
              <a:rPr lang="nl-NL" altLang="nl-NL" sz="2000" b="0" smtClean="0"/>
              <a:t>lag time</a:t>
            </a:r>
          </a:p>
          <a:p>
            <a:pPr eaLnBrk="1" hangingPunct="1"/>
            <a:r>
              <a:rPr lang="nl-NL" altLang="nl-NL" sz="2000" b="0" smtClean="0"/>
              <a:t>Lead time </a:t>
            </a:r>
          </a:p>
        </p:txBody>
      </p:sp>
      <p:sp>
        <p:nvSpPr>
          <p:cNvPr id="45061" name="Text Box 1028"/>
          <p:cNvSpPr txBox="1">
            <a:spLocks noChangeArrowheads="1"/>
          </p:cNvSpPr>
          <p:nvPr/>
        </p:nvSpPr>
        <p:spPr bwMode="auto">
          <a:xfrm>
            <a:off x="4289425" y="3548063"/>
            <a:ext cx="48545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l-NL" altLang="nl-NL" sz="2000" b="0"/>
              <a:t>Priority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Effort driven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Fixed duration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Milestone</a:t>
            </a:r>
          </a:p>
          <a:p>
            <a:pPr>
              <a:spcBef>
                <a:spcPct val="0"/>
              </a:spcBef>
            </a:pPr>
            <a:r>
              <a:rPr lang="nl-NL" altLang="nl-NL" sz="2000" b="0"/>
              <a:t>Recurring task</a:t>
            </a:r>
          </a:p>
          <a:p>
            <a:pPr>
              <a:spcBef>
                <a:spcPct val="0"/>
              </a:spcBef>
            </a:pPr>
            <a:r>
              <a:rPr lang="en-US" altLang="nl-NL" sz="2000" b="0"/>
              <a:t>T</a:t>
            </a:r>
            <a:r>
              <a:rPr lang="nl-NL" altLang="nl-NL" sz="2000" b="0"/>
              <a:t>racking</a:t>
            </a:r>
          </a:p>
          <a:p>
            <a:pPr>
              <a:spcBef>
                <a:spcPct val="0"/>
              </a:spcBef>
            </a:pPr>
            <a:r>
              <a:rPr lang="en-US" altLang="nl-NL" sz="2000" b="0"/>
              <a:t>W</a:t>
            </a:r>
            <a:r>
              <a:rPr lang="nl-NL" altLang="nl-NL" sz="2000" b="0"/>
              <a:t>orking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000" b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11067-E346-413A-B88A-B07DB4B23E3B}" type="slidenum">
              <a:rPr lang="nl-NL"/>
              <a:pPr>
                <a:defRPr/>
              </a:pPr>
              <a:t>43</a:t>
            </a:fld>
            <a:endParaRPr lang="nl-NL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blackWhite">
          <a:xfrm>
            <a:off x="768350" y="1682750"/>
            <a:ext cx="7759700" cy="4787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Projectmanagement financieel</a:t>
            </a:r>
            <a:endParaRPr lang="nl-NL" altLang="nl-NL" sz="3200" b="1" i="1" smtClean="0"/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808038" y="1752600"/>
            <a:ext cx="6735762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i="1">
                <a:latin typeface="Times New Roman" charset="0"/>
              </a:rPr>
              <a:t>Kostenoverschrijding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Onjuiste planning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Vele kleintjes maken 1 grote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Materiaalverlies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Calamiteiten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Definitiewijzigingen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De buitenwereld verandert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Renteverliezen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Herstellen van vauten, eh fouten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i="1">
                <a:latin typeface="Times New Roman" charset="0"/>
              </a:rPr>
              <a:t>Begrippen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Inspanningsverplichting &lt;-&gt; resultaatverplichting 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Nacalculatiebasis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Fixed price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Lumpsum-turnkey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nl-NL" altLang="nl-NL" sz="2000" i="1"/>
              <a:t> Fixed Date</a:t>
            </a:r>
          </a:p>
        </p:txBody>
      </p:sp>
      <p:grpSp>
        <p:nvGrpSpPr>
          <p:cNvPr id="46086" name="Group 9"/>
          <p:cNvGrpSpPr>
            <a:grpSpLocks/>
          </p:cNvGrpSpPr>
          <p:nvPr/>
        </p:nvGrpSpPr>
        <p:grpSpPr bwMode="auto">
          <a:xfrm>
            <a:off x="6692900" y="2047875"/>
            <a:ext cx="1666875" cy="1889125"/>
            <a:chOff x="4216" y="1290"/>
            <a:chExt cx="1050" cy="1190"/>
          </a:xfrm>
        </p:grpSpPr>
        <p:sp>
          <p:nvSpPr>
            <p:cNvPr id="46089" name="Freeform 5"/>
            <p:cNvSpPr>
              <a:spLocks/>
            </p:cNvSpPr>
            <p:nvPr/>
          </p:nvSpPr>
          <p:spPr bwMode="auto">
            <a:xfrm>
              <a:off x="4216" y="1290"/>
              <a:ext cx="1050" cy="1190"/>
            </a:xfrm>
            <a:custGeom>
              <a:avLst/>
              <a:gdLst>
                <a:gd name="T0" fmla="*/ 231 w 1050"/>
                <a:gd name="T1" fmla="*/ 333 h 1190"/>
                <a:gd name="T2" fmla="*/ 23 w 1050"/>
                <a:gd name="T3" fmla="*/ 643 h 1190"/>
                <a:gd name="T4" fmla="*/ 6 w 1050"/>
                <a:gd name="T5" fmla="*/ 879 h 1190"/>
                <a:gd name="T6" fmla="*/ 158 w 1050"/>
                <a:gd name="T7" fmla="*/ 1071 h 1190"/>
                <a:gd name="T8" fmla="*/ 412 w 1050"/>
                <a:gd name="T9" fmla="*/ 1172 h 1190"/>
                <a:gd name="T10" fmla="*/ 824 w 1050"/>
                <a:gd name="T11" fmla="*/ 1133 h 1190"/>
                <a:gd name="T12" fmla="*/ 1004 w 1050"/>
                <a:gd name="T13" fmla="*/ 953 h 1190"/>
                <a:gd name="T14" fmla="*/ 1049 w 1050"/>
                <a:gd name="T15" fmla="*/ 660 h 1190"/>
                <a:gd name="T16" fmla="*/ 919 w 1050"/>
                <a:gd name="T17" fmla="*/ 418 h 1190"/>
                <a:gd name="T18" fmla="*/ 688 w 1050"/>
                <a:gd name="T19" fmla="*/ 260 h 1190"/>
                <a:gd name="T20" fmla="*/ 773 w 1050"/>
                <a:gd name="T21" fmla="*/ 85 h 1190"/>
                <a:gd name="T22" fmla="*/ 700 w 1050"/>
                <a:gd name="T23" fmla="*/ 35 h 1190"/>
                <a:gd name="T24" fmla="*/ 576 w 1050"/>
                <a:gd name="T25" fmla="*/ 141 h 1190"/>
                <a:gd name="T26" fmla="*/ 592 w 1050"/>
                <a:gd name="T27" fmla="*/ 0 h 1190"/>
                <a:gd name="T28" fmla="*/ 496 w 1050"/>
                <a:gd name="T29" fmla="*/ 74 h 1190"/>
                <a:gd name="T30" fmla="*/ 434 w 1050"/>
                <a:gd name="T31" fmla="*/ 147 h 1190"/>
                <a:gd name="T32" fmla="*/ 271 w 1050"/>
                <a:gd name="T33" fmla="*/ 18 h 1190"/>
                <a:gd name="T34" fmla="*/ 327 w 1050"/>
                <a:gd name="T35" fmla="*/ 164 h 1190"/>
                <a:gd name="T36" fmla="*/ 384 w 1050"/>
                <a:gd name="T37" fmla="*/ 305 h 1190"/>
                <a:gd name="T38" fmla="*/ 587 w 1050"/>
                <a:gd name="T39" fmla="*/ 355 h 1190"/>
                <a:gd name="T40" fmla="*/ 700 w 1050"/>
                <a:gd name="T41" fmla="*/ 299 h 1190"/>
                <a:gd name="T42" fmla="*/ 553 w 1050"/>
                <a:gd name="T43" fmla="*/ 333 h 1190"/>
                <a:gd name="T44" fmla="*/ 654 w 1050"/>
                <a:gd name="T45" fmla="*/ 288 h 1190"/>
                <a:gd name="T46" fmla="*/ 604 w 1050"/>
                <a:gd name="T47" fmla="*/ 282 h 1190"/>
                <a:gd name="T48" fmla="*/ 440 w 1050"/>
                <a:gd name="T49" fmla="*/ 277 h 1190"/>
                <a:gd name="T50" fmla="*/ 350 w 1050"/>
                <a:gd name="T51" fmla="*/ 159 h 1190"/>
                <a:gd name="T52" fmla="*/ 310 w 1050"/>
                <a:gd name="T53" fmla="*/ 63 h 1190"/>
                <a:gd name="T54" fmla="*/ 389 w 1050"/>
                <a:gd name="T55" fmla="*/ 136 h 1190"/>
                <a:gd name="T56" fmla="*/ 474 w 1050"/>
                <a:gd name="T57" fmla="*/ 203 h 1190"/>
                <a:gd name="T58" fmla="*/ 474 w 1050"/>
                <a:gd name="T59" fmla="*/ 119 h 1190"/>
                <a:gd name="T60" fmla="*/ 502 w 1050"/>
                <a:gd name="T61" fmla="*/ 175 h 1190"/>
                <a:gd name="T62" fmla="*/ 553 w 1050"/>
                <a:gd name="T63" fmla="*/ 113 h 1190"/>
                <a:gd name="T64" fmla="*/ 576 w 1050"/>
                <a:gd name="T65" fmla="*/ 198 h 1190"/>
                <a:gd name="T66" fmla="*/ 660 w 1050"/>
                <a:gd name="T67" fmla="*/ 97 h 1190"/>
                <a:gd name="T68" fmla="*/ 626 w 1050"/>
                <a:gd name="T69" fmla="*/ 187 h 1190"/>
                <a:gd name="T70" fmla="*/ 744 w 1050"/>
                <a:gd name="T71" fmla="*/ 130 h 1190"/>
                <a:gd name="T72" fmla="*/ 638 w 1050"/>
                <a:gd name="T73" fmla="*/ 260 h 1190"/>
                <a:gd name="T74" fmla="*/ 790 w 1050"/>
                <a:gd name="T75" fmla="*/ 339 h 1190"/>
                <a:gd name="T76" fmla="*/ 965 w 1050"/>
                <a:gd name="T77" fmla="*/ 524 h 1190"/>
                <a:gd name="T78" fmla="*/ 1015 w 1050"/>
                <a:gd name="T79" fmla="*/ 778 h 1190"/>
                <a:gd name="T80" fmla="*/ 942 w 1050"/>
                <a:gd name="T81" fmla="*/ 1003 h 1190"/>
                <a:gd name="T82" fmla="*/ 773 w 1050"/>
                <a:gd name="T83" fmla="*/ 1116 h 1190"/>
                <a:gd name="T84" fmla="*/ 525 w 1050"/>
                <a:gd name="T85" fmla="*/ 1149 h 1190"/>
                <a:gd name="T86" fmla="*/ 226 w 1050"/>
                <a:gd name="T87" fmla="*/ 1065 h 1190"/>
                <a:gd name="T88" fmla="*/ 51 w 1050"/>
                <a:gd name="T89" fmla="*/ 930 h 1190"/>
                <a:gd name="T90" fmla="*/ 40 w 1050"/>
                <a:gd name="T91" fmla="*/ 693 h 1190"/>
                <a:gd name="T92" fmla="*/ 197 w 1050"/>
                <a:gd name="T93" fmla="*/ 429 h 1190"/>
                <a:gd name="T94" fmla="*/ 378 w 1050"/>
                <a:gd name="T95" fmla="*/ 249 h 11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50"/>
                <a:gd name="T145" fmla="*/ 0 h 1190"/>
                <a:gd name="T146" fmla="*/ 1050 w 1050"/>
                <a:gd name="T147" fmla="*/ 1190 h 11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50" h="1190">
                  <a:moveTo>
                    <a:pt x="367" y="220"/>
                  </a:moveTo>
                  <a:lnTo>
                    <a:pt x="305" y="277"/>
                  </a:lnTo>
                  <a:lnTo>
                    <a:pt x="231" y="333"/>
                  </a:lnTo>
                  <a:lnTo>
                    <a:pt x="153" y="423"/>
                  </a:lnTo>
                  <a:lnTo>
                    <a:pt x="68" y="541"/>
                  </a:lnTo>
                  <a:lnTo>
                    <a:pt x="23" y="643"/>
                  </a:lnTo>
                  <a:lnTo>
                    <a:pt x="0" y="722"/>
                  </a:lnTo>
                  <a:lnTo>
                    <a:pt x="0" y="772"/>
                  </a:lnTo>
                  <a:lnTo>
                    <a:pt x="6" y="879"/>
                  </a:lnTo>
                  <a:lnTo>
                    <a:pt x="23" y="958"/>
                  </a:lnTo>
                  <a:lnTo>
                    <a:pt x="68" y="1008"/>
                  </a:lnTo>
                  <a:lnTo>
                    <a:pt x="158" y="1071"/>
                  </a:lnTo>
                  <a:lnTo>
                    <a:pt x="243" y="1110"/>
                  </a:lnTo>
                  <a:lnTo>
                    <a:pt x="350" y="1149"/>
                  </a:lnTo>
                  <a:lnTo>
                    <a:pt x="412" y="1172"/>
                  </a:lnTo>
                  <a:lnTo>
                    <a:pt x="519" y="1189"/>
                  </a:lnTo>
                  <a:lnTo>
                    <a:pt x="682" y="1172"/>
                  </a:lnTo>
                  <a:lnTo>
                    <a:pt x="824" y="1133"/>
                  </a:lnTo>
                  <a:lnTo>
                    <a:pt x="914" y="1076"/>
                  </a:lnTo>
                  <a:lnTo>
                    <a:pt x="970" y="1015"/>
                  </a:lnTo>
                  <a:lnTo>
                    <a:pt x="1004" y="953"/>
                  </a:lnTo>
                  <a:lnTo>
                    <a:pt x="1038" y="874"/>
                  </a:lnTo>
                  <a:lnTo>
                    <a:pt x="1049" y="784"/>
                  </a:lnTo>
                  <a:lnTo>
                    <a:pt x="1049" y="660"/>
                  </a:lnTo>
                  <a:lnTo>
                    <a:pt x="1027" y="581"/>
                  </a:lnTo>
                  <a:lnTo>
                    <a:pt x="981" y="496"/>
                  </a:lnTo>
                  <a:lnTo>
                    <a:pt x="919" y="418"/>
                  </a:lnTo>
                  <a:lnTo>
                    <a:pt x="852" y="355"/>
                  </a:lnTo>
                  <a:lnTo>
                    <a:pt x="784" y="305"/>
                  </a:lnTo>
                  <a:lnTo>
                    <a:pt x="688" y="260"/>
                  </a:lnTo>
                  <a:lnTo>
                    <a:pt x="682" y="231"/>
                  </a:lnTo>
                  <a:lnTo>
                    <a:pt x="767" y="141"/>
                  </a:lnTo>
                  <a:lnTo>
                    <a:pt x="773" y="85"/>
                  </a:lnTo>
                  <a:lnTo>
                    <a:pt x="677" y="141"/>
                  </a:lnTo>
                  <a:lnTo>
                    <a:pt x="711" y="40"/>
                  </a:lnTo>
                  <a:lnTo>
                    <a:pt x="700" y="35"/>
                  </a:lnTo>
                  <a:lnTo>
                    <a:pt x="666" y="35"/>
                  </a:lnTo>
                  <a:lnTo>
                    <a:pt x="609" y="102"/>
                  </a:lnTo>
                  <a:lnTo>
                    <a:pt x="576" y="141"/>
                  </a:lnTo>
                  <a:lnTo>
                    <a:pt x="587" y="68"/>
                  </a:lnTo>
                  <a:lnTo>
                    <a:pt x="609" y="12"/>
                  </a:lnTo>
                  <a:lnTo>
                    <a:pt x="592" y="0"/>
                  </a:lnTo>
                  <a:lnTo>
                    <a:pt x="553" y="35"/>
                  </a:lnTo>
                  <a:lnTo>
                    <a:pt x="514" y="119"/>
                  </a:lnTo>
                  <a:lnTo>
                    <a:pt x="496" y="74"/>
                  </a:lnTo>
                  <a:lnTo>
                    <a:pt x="463" y="57"/>
                  </a:lnTo>
                  <a:lnTo>
                    <a:pt x="440" y="113"/>
                  </a:lnTo>
                  <a:lnTo>
                    <a:pt x="434" y="147"/>
                  </a:lnTo>
                  <a:lnTo>
                    <a:pt x="372" y="68"/>
                  </a:lnTo>
                  <a:lnTo>
                    <a:pt x="293" y="7"/>
                  </a:lnTo>
                  <a:lnTo>
                    <a:pt x="271" y="18"/>
                  </a:lnTo>
                  <a:lnTo>
                    <a:pt x="265" y="51"/>
                  </a:lnTo>
                  <a:lnTo>
                    <a:pt x="293" y="102"/>
                  </a:lnTo>
                  <a:lnTo>
                    <a:pt x="327" y="164"/>
                  </a:lnTo>
                  <a:lnTo>
                    <a:pt x="412" y="271"/>
                  </a:lnTo>
                  <a:lnTo>
                    <a:pt x="401" y="293"/>
                  </a:lnTo>
                  <a:lnTo>
                    <a:pt x="384" y="305"/>
                  </a:lnTo>
                  <a:lnTo>
                    <a:pt x="395" y="327"/>
                  </a:lnTo>
                  <a:lnTo>
                    <a:pt x="468" y="355"/>
                  </a:lnTo>
                  <a:lnTo>
                    <a:pt x="587" y="355"/>
                  </a:lnTo>
                  <a:lnTo>
                    <a:pt x="688" y="344"/>
                  </a:lnTo>
                  <a:lnTo>
                    <a:pt x="722" y="310"/>
                  </a:lnTo>
                  <a:lnTo>
                    <a:pt x="700" y="299"/>
                  </a:lnTo>
                  <a:lnTo>
                    <a:pt x="677" y="316"/>
                  </a:lnTo>
                  <a:lnTo>
                    <a:pt x="615" y="322"/>
                  </a:lnTo>
                  <a:lnTo>
                    <a:pt x="553" y="333"/>
                  </a:lnTo>
                  <a:lnTo>
                    <a:pt x="485" y="322"/>
                  </a:lnTo>
                  <a:lnTo>
                    <a:pt x="587" y="310"/>
                  </a:lnTo>
                  <a:lnTo>
                    <a:pt x="654" y="288"/>
                  </a:lnTo>
                  <a:lnTo>
                    <a:pt x="666" y="277"/>
                  </a:lnTo>
                  <a:lnTo>
                    <a:pt x="638" y="265"/>
                  </a:lnTo>
                  <a:lnTo>
                    <a:pt x="604" y="282"/>
                  </a:lnTo>
                  <a:lnTo>
                    <a:pt x="525" y="293"/>
                  </a:lnTo>
                  <a:lnTo>
                    <a:pt x="468" y="288"/>
                  </a:lnTo>
                  <a:lnTo>
                    <a:pt x="440" y="277"/>
                  </a:lnTo>
                  <a:lnTo>
                    <a:pt x="452" y="249"/>
                  </a:lnTo>
                  <a:lnTo>
                    <a:pt x="401" y="209"/>
                  </a:lnTo>
                  <a:lnTo>
                    <a:pt x="350" y="159"/>
                  </a:lnTo>
                  <a:lnTo>
                    <a:pt x="322" y="108"/>
                  </a:lnTo>
                  <a:lnTo>
                    <a:pt x="310" y="74"/>
                  </a:lnTo>
                  <a:lnTo>
                    <a:pt x="310" y="63"/>
                  </a:lnTo>
                  <a:lnTo>
                    <a:pt x="322" y="63"/>
                  </a:lnTo>
                  <a:lnTo>
                    <a:pt x="350" y="85"/>
                  </a:lnTo>
                  <a:lnTo>
                    <a:pt x="389" y="136"/>
                  </a:lnTo>
                  <a:lnTo>
                    <a:pt x="440" y="198"/>
                  </a:lnTo>
                  <a:lnTo>
                    <a:pt x="452" y="215"/>
                  </a:lnTo>
                  <a:lnTo>
                    <a:pt x="474" y="203"/>
                  </a:lnTo>
                  <a:lnTo>
                    <a:pt x="463" y="170"/>
                  </a:lnTo>
                  <a:lnTo>
                    <a:pt x="468" y="147"/>
                  </a:lnTo>
                  <a:lnTo>
                    <a:pt x="474" y="119"/>
                  </a:lnTo>
                  <a:lnTo>
                    <a:pt x="485" y="119"/>
                  </a:lnTo>
                  <a:lnTo>
                    <a:pt x="496" y="153"/>
                  </a:lnTo>
                  <a:lnTo>
                    <a:pt x="502" y="175"/>
                  </a:lnTo>
                  <a:lnTo>
                    <a:pt x="519" y="181"/>
                  </a:lnTo>
                  <a:lnTo>
                    <a:pt x="542" y="130"/>
                  </a:lnTo>
                  <a:lnTo>
                    <a:pt x="553" y="113"/>
                  </a:lnTo>
                  <a:lnTo>
                    <a:pt x="558" y="141"/>
                  </a:lnTo>
                  <a:lnTo>
                    <a:pt x="558" y="187"/>
                  </a:lnTo>
                  <a:lnTo>
                    <a:pt x="576" y="198"/>
                  </a:lnTo>
                  <a:lnTo>
                    <a:pt x="604" y="159"/>
                  </a:lnTo>
                  <a:lnTo>
                    <a:pt x="632" y="108"/>
                  </a:lnTo>
                  <a:lnTo>
                    <a:pt x="660" y="97"/>
                  </a:lnTo>
                  <a:lnTo>
                    <a:pt x="660" y="102"/>
                  </a:lnTo>
                  <a:lnTo>
                    <a:pt x="643" y="136"/>
                  </a:lnTo>
                  <a:lnTo>
                    <a:pt x="626" y="187"/>
                  </a:lnTo>
                  <a:lnTo>
                    <a:pt x="643" y="192"/>
                  </a:lnTo>
                  <a:lnTo>
                    <a:pt x="733" y="130"/>
                  </a:lnTo>
                  <a:lnTo>
                    <a:pt x="744" y="130"/>
                  </a:lnTo>
                  <a:lnTo>
                    <a:pt x="660" y="215"/>
                  </a:lnTo>
                  <a:lnTo>
                    <a:pt x="643" y="231"/>
                  </a:lnTo>
                  <a:lnTo>
                    <a:pt x="638" y="260"/>
                  </a:lnTo>
                  <a:lnTo>
                    <a:pt x="654" y="271"/>
                  </a:lnTo>
                  <a:lnTo>
                    <a:pt x="705" y="293"/>
                  </a:lnTo>
                  <a:lnTo>
                    <a:pt x="790" y="339"/>
                  </a:lnTo>
                  <a:lnTo>
                    <a:pt x="846" y="383"/>
                  </a:lnTo>
                  <a:lnTo>
                    <a:pt x="914" y="451"/>
                  </a:lnTo>
                  <a:lnTo>
                    <a:pt x="965" y="524"/>
                  </a:lnTo>
                  <a:lnTo>
                    <a:pt x="999" y="603"/>
                  </a:lnTo>
                  <a:lnTo>
                    <a:pt x="1021" y="705"/>
                  </a:lnTo>
                  <a:lnTo>
                    <a:pt x="1015" y="778"/>
                  </a:lnTo>
                  <a:lnTo>
                    <a:pt x="1010" y="856"/>
                  </a:lnTo>
                  <a:lnTo>
                    <a:pt x="976" y="941"/>
                  </a:lnTo>
                  <a:lnTo>
                    <a:pt x="942" y="1003"/>
                  </a:lnTo>
                  <a:lnTo>
                    <a:pt x="903" y="1037"/>
                  </a:lnTo>
                  <a:lnTo>
                    <a:pt x="857" y="1082"/>
                  </a:lnTo>
                  <a:lnTo>
                    <a:pt x="773" y="1116"/>
                  </a:lnTo>
                  <a:lnTo>
                    <a:pt x="671" y="1144"/>
                  </a:lnTo>
                  <a:lnTo>
                    <a:pt x="620" y="1149"/>
                  </a:lnTo>
                  <a:lnTo>
                    <a:pt x="525" y="1149"/>
                  </a:lnTo>
                  <a:lnTo>
                    <a:pt x="434" y="1138"/>
                  </a:lnTo>
                  <a:lnTo>
                    <a:pt x="327" y="1110"/>
                  </a:lnTo>
                  <a:lnTo>
                    <a:pt x="226" y="1065"/>
                  </a:lnTo>
                  <a:lnTo>
                    <a:pt x="147" y="1020"/>
                  </a:lnTo>
                  <a:lnTo>
                    <a:pt x="79" y="969"/>
                  </a:lnTo>
                  <a:lnTo>
                    <a:pt x="51" y="930"/>
                  </a:lnTo>
                  <a:lnTo>
                    <a:pt x="45" y="890"/>
                  </a:lnTo>
                  <a:lnTo>
                    <a:pt x="34" y="772"/>
                  </a:lnTo>
                  <a:lnTo>
                    <a:pt x="40" y="693"/>
                  </a:lnTo>
                  <a:lnTo>
                    <a:pt x="73" y="609"/>
                  </a:lnTo>
                  <a:lnTo>
                    <a:pt x="118" y="513"/>
                  </a:lnTo>
                  <a:lnTo>
                    <a:pt x="197" y="429"/>
                  </a:lnTo>
                  <a:lnTo>
                    <a:pt x="271" y="333"/>
                  </a:lnTo>
                  <a:lnTo>
                    <a:pt x="339" y="282"/>
                  </a:lnTo>
                  <a:lnTo>
                    <a:pt x="378" y="249"/>
                  </a:lnTo>
                  <a:lnTo>
                    <a:pt x="367" y="22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6090" name="Freeform 6"/>
            <p:cNvSpPr>
              <a:spLocks/>
            </p:cNvSpPr>
            <p:nvPr/>
          </p:nvSpPr>
          <p:spPr bwMode="auto">
            <a:xfrm>
              <a:off x="4628" y="1759"/>
              <a:ext cx="216" cy="366"/>
            </a:xfrm>
            <a:custGeom>
              <a:avLst/>
              <a:gdLst>
                <a:gd name="T0" fmla="*/ 130 w 216"/>
                <a:gd name="T1" fmla="*/ 67 h 366"/>
                <a:gd name="T2" fmla="*/ 169 w 216"/>
                <a:gd name="T3" fmla="*/ 72 h 366"/>
                <a:gd name="T4" fmla="*/ 203 w 216"/>
                <a:gd name="T5" fmla="*/ 101 h 366"/>
                <a:gd name="T6" fmla="*/ 215 w 216"/>
                <a:gd name="T7" fmla="*/ 129 h 366"/>
                <a:gd name="T8" fmla="*/ 175 w 216"/>
                <a:gd name="T9" fmla="*/ 140 h 366"/>
                <a:gd name="T10" fmla="*/ 152 w 216"/>
                <a:gd name="T11" fmla="*/ 117 h 366"/>
                <a:gd name="T12" fmla="*/ 124 w 216"/>
                <a:gd name="T13" fmla="*/ 106 h 366"/>
                <a:gd name="T14" fmla="*/ 96 w 216"/>
                <a:gd name="T15" fmla="*/ 101 h 366"/>
                <a:gd name="T16" fmla="*/ 51 w 216"/>
                <a:gd name="T17" fmla="*/ 112 h 366"/>
                <a:gd name="T18" fmla="*/ 40 w 216"/>
                <a:gd name="T19" fmla="*/ 140 h 366"/>
                <a:gd name="T20" fmla="*/ 62 w 216"/>
                <a:gd name="T21" fmla="*/ 163 h 366"/>
                <a:gd name="T22" fmla="*/ 118 w 216"/>
                <a:gd name="T23" fmla="*/ 179 h 366"/>
                <a:gd name="T24" fmla="*/ 175 w 216"/>
                <a:gd name="T25" fmla="*/ 179 h 366"/>
                <a:gd name="T26" fmla="*/ 192 w 216"/>
                <a:gd name="T27" fmla="*/ 196 h 366"/>
                <a:gd name="T28" fmla="*/ 203 w 216"/>
                <a:gd name="T29" fmla="*/ 224 h 366"/>
                <a:gd name="T30" fmla="*/ 197 w 216"/>
                <a:gd name="T31" fmla="*/ 258 h 366"/>
                <a:gd name="T32" fmla="*/ 164 w 216"/>
                <a:gd name="T33" fmla="*/ 281 h 366"/>
                <a:gd name="T34" fmla="*/ 124 w 216"/>
                <a:gd name="T35" fmla="*/ 281 h 366"/>
                <a:gd name="T36" fmla="*/ 96 w 216"/>
                <a:gd name="T37" fmla="*/ 281 h 366"/>
                <a:gd name="T38" fmla="*/ 84 w 216"/>
                <a:gd name="T39" fmla="*/ 309 h 366"/>
                <a:gd name="T40" fmla="*/ 90 w 216"/>
                <a:gd name="T41" fmla="*/ 359 h 366"/>
                <a:gd name="T42" fmla="*/ 51 w 216"/>
                <a:gd name="T43" fmla="*/ 365 h 366"/>
                <a:gd name="T44" fmla="*/ 45 w 216"/>
                <a:gd name="T45" fmla="*/ 326 h 366"/>
                <a:gd name="T46" fmla="*/ 56 w 216"/>
                <a:gd name="T47" fmla="*/ 281 h 366"/>
                <a:gd name="T48" fmla="*/ 22 w 216"/>
                <a:gd name="T49" fmla="*/ 264 h 366"/>
                <a:gd name="T50" fmla="*/ 0 w 216"/>
                <a:gd name="T51" fmla="*/ 247 h 366"/>
                <a:gd name="T52" fmla="*/ 34 w 216"/>
                <a:gd name="T53" fmla="*/ 213 h 366"/>
                <a:gd name="T54" fmla="*/ 51 w 216"/>
                <a:gd name="T55" fmla="*/ 236 h 366"/>
                <a:gd name="T56" fmla="*/ 79 w 216"/>
                <a:gd name="T57" fmla="*/ 241 h 366"/>
                <a:gd name="T58" fmla="*/ 118 w 216"/>
                <a:gd name="T59" fmla="*/ 247 h 366"/>
                <a:gd name="T60" fmla="*/ 152 w 216"/>
                <a:gd name="T61" fmla="*/ 247 h 366"/>
                <a:gd name="T62" fmla="*/ 169 w 216"/>
                <a:gd name="T63" fmla="*/ 241 h 366"/>
                <a:gd name="T64" fmla="*/ 158 w 216"/>
                <a:gd name="T65" fmla="*/ 219 h 366"/>
                <a:gd name="T66" fmla="*/ 130 w 216"/>
                <a:gd name="T67" fmla="*/ 213 h 366"/>
                <a:gd name="T68" fmla="*/ 79 w 216"/>
                <a:gd name="T69" fmla="*/ 202 h 366"/>
                <a:gd name="T70" fmla="*/ 28 w 216"/>
                <a:gd name="T71" fmla="*/ 185 h 366"/>
                <a:gd name="T72" fmla="*/ 11 w 216"/>
                <a:gd name="T73" fmla="*/ 157 h 366"/>
                <a:gd name="T74" fmla="*/ 6 w 216"/>
                <a:gd name="T75" fmla="*/ 123 h 366"/>
                <a:gd name="T76" fmla="*/ 34 w 216"/>
                <a:gd name="T77" fmla="*/ 89 h 366"/>
                <a:gd name="T78" fmla="*/ 73 w 216"/>
                <a:gd name="T79" fmla="*/ 61 h 366"/>
                <a:gd name="T80" fmla="*/ 102 w 216"/>
                <a:gd name="T81" fmla="*/ 61 h 366"/>
                <a:gd name="T82" fmla="*/ 113 w 216"/>
                <a:gd name="T83" fmla="*/ 0 h 366"/>
                <a:gd name="T84" fmla="*/ 146 w 216"/>
                <a:gd name="T85" fmla="*/ 5 h 366"/>
                <a:gd name="T86" fmla="*/ 130 w 216"/>
                <a:gd name="T87" fmla="*/ 67 h 36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6"/>
                <a:gd name="T133" fmla="*/ 0 h 366"/>
                <a:gd name="T134" fmla="*/ 216 w 216"/>
                <a:gd name="T135" fmla="*/ 366 h 36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6" h="366">
                  <a:moveTo>
                    <a:pt x="130" y="67"/>
                  </a:moveTo>
                  <a:lnTo>
                    <a:pt x="169" y="72"/>
                  </a:lnTo>
                  <a:lnTo>
                    <a:pt x="203" y="101"/>
                  </a:lnTo>
                  <a:lnTo>
                    <a:pt x="215" y="129"/>
                  </a:lnTo>
                  <a:lnTo>
                    <a:pt x="175" y="140"/>
                  </a:lnTo>
                  <a:lnTo>
                    <a:pt x="152" y="117"/>
                  </a:lnTo>
                  <a:lnTo>
                    <a:pt x="124" y="106"/>
                  </a:lnTo>
                  <a:lnTo>
                    <a:pt x="96" y="101"/>
                  </a:lnTo>
                  <a:lnTo>
                    <a:pt x="51" y="112"/>
                  </a:lnTo>
                  <a:lnTo>
                    <a:pt x="40" y="140"/>
                  </a:lnTo>
                  <a:lnTo>
                    <a:pt x="62" y="163"/>
                  </a:lnTo>
                  <a:lnTo>
                    <a:pt x="118" y="179"/>
                  </a:lnTo>
                  <a:lnTo>
                    <a:pt x="175" y="179"/>
                  </a:lnTo>
                  <a:lnTo>
                    <a:pt x="192" y="196"/>
                  </a:lnTo>
                  <a:lnTo>
                    <a:pt x="203" y="224"/>
                  </a:lnTo>
                  <a:lnTo>
                    <a:pt x="197" y="258"/>
                  </a:lnTo>
                  <a:lnTo>
                    <a:pt x="164" y="281"/>
                  </a:lnTo>
                  <a:lnTo>
                    <a:pt x="124" y="281"/>
                  </a:lnTo>
                  <a:lnTo>
                    <a:pt x="96" y="281"/>
                  </a:lnTo>
                  <a:lnTo>
                    <a:pt x="84" y="309"/>
                  </a:lnTo>
                  <a:lnTo>
                    <a:pt x="90" y="359"/>
                  </a:lnTo>
                  <a:lnTo>
                    <a:pt x="51" y="365"/>
                  </a:lnTo>
                  <a:lnTo>
                    <a:pt x="45" y="326"/>
                  </a:lnTo>
                  <a:lnTo>
                    <a:pt x="56" y="281"/>
                  </a:lnTo>
                  <a:lnTo>
                    <a:pt x="22" y="264"/>
                  </a:lnTo>
                  <a:lnTo>
                    <a:pt x="0" y="247"/>
                  </a:lnTo>
                  <a:lnTo>
                    <a:pt x="34" y="213"/>
                  </a:lnTo>
                  <a:lnTo>
                    <a:pt x="51" y="236"/>
                  </a:lnTo>
                  <a:lnTo>
                    <a:pt x="79" y="241"/>
                  </a:lnTo>
                  <a:lnTo>
                    <a:pt x="118" y="247"/>
                  </a:lnTo>
                  <a:lnTo>
                    <a:pt x="152" y="247"/>
                  </a:lnTo>
                  <a:lnTo>
                    <a:pt x="169" y="241"/>
                  </a:lnTo>
                  <a:lnTo>
                    <a:pt x="158" y="219"/>
                  </a:lnTo>
                  <a:lnTo>
                    <a:pt x="130" y="213"/>
                  </a:lnTo>
                  <a:lnTo>
                    <a:pt x="79" y="202"/>
                  </a:lnTo>
                  <a:lnTo>
                    <a:pt x="28" y="185"/>
                  </a:lnTo>
                  <a:lnTo>
                    <a:pt x="11" y="157"/>
                  </a:lnTo>
                  <a:lnTo>
                    <a:pt x="6" y="123"/>
                  </a:lnTo>
                  <a:lnTo>
                    <a:pt x="34" y="89"/>
                  </a:lnTo>
                  <a:lnTo>
                    <a:pt x="73" y="61"/>
                  </a:lnTo>
                  <a:lnTo>
                    <a:pt x="102" y="61"/>
                  </a:lnTo>
                  <a:lnTo>
                    <a:pt x="113" y="0"/>
                  </a:lnTo>
                  <a:lnTo>
                    <a:pt x="146" y="5"/>
                  </a:lnTo>
                  <a:lnTo>
                    <a:pt x="130" y="6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6091" name="Freeform 7"/>
            <p:cNvSpPr>
              <a:spLocks/>
            </p:cNvSpPr>
            <p:nvPr/>
          </p:nvSpPr>
          <p:spPr bwMode="auto">
            <a:xfrm>
              <a:off x="4431" y="1741"/>
              <a:ext cx="91" cy="131"/>
            </a:xfrm>
            <a:custGeom>
              <a:avLst/>
              <a:gdLst>
                <a:gd name="T0" fmla="*/ 0 w 91"/>
                <a:gd name="T1" fmla="*/ 102 h 131"/>
                <a:gd name="T2" fmla="*/ 39 w 91"/>
                <a:gd name="T3" fmla="*/ 34 h 131"/>
                <a:gd name="T4" fmla="*/ 90 w 91"/>
                <a:gd name="T5" fmla="*/ 0 h 131"/>
                <a:gd name="T6" fmla="*/ 90 w 91"/>
                <a:gd name="T7" fmla="*/ 18 h 131"/>
                <a:gd name="T8" fmla="*/ 56 w 91"/>
                <a:gd name="T9" fmla="*/ 57 h 131"/>
                <a:gd name="T10" fmla="*/ 16 w 91"/>
                <a:gd name="T11" fmla="*/ 130 h 131"/>
                <a:gd name="T12" fmla="*/ 0 w 91"/>
                <a:gd name="T13" fmla="*/ 102 h 1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"/>
                <a:gd name="T22" fmla="*/ 0 h 131"/>
                <a:gd name="T23" fmla="*/ 91 w 91"/>
                <a:gd name="T24" fmla="*/ 131 h 1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" h="131">
                  <a:moveTo>
                    <a:pt x="0" y="102"/>
                  </a:moveTo>
                  <a:lnTo>
                    <a:pt x="39" y="34"/>
                  </a:lnTo>
                  <a:lnTo>
                    <a:pt x="90" y="0"/>
                  </a:lnTo>
                  <a:lnTo>
                    <a:pt x="90" y="18"/>
                  </a:lnTo>
                  <a:lnTo>
                    <a:pt x="56" y="57"/>
                  </a:lnTo>
                  <a:lnTo>
                    <a:pt x="16" y="130"/>
                  </a:lnTo>
                  <a:lnTo>
                    <a:pt x="0" y="10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46092" name="Freeform 8"/>
            <p:cNvSpPr>
              <a:spLocks/>
            </p:cNvSpPr>
            <p:nvPr/>
          </p:nvSpPr>
          <p:spPr bwMode="auto">
            <a:xfrm>
              <a:off x="5034" y="2068"/>
              <a:ext cx="58" cy="91"/>
            </a:xfrm>
            <a:custGeom>
              <a:avLst/>
              <a:gdLst>
                <a:gd name="T0" fmla="*/ 57 w 58"/>
                <a:gd name="T1" fmla="*/ 0 h 91"/>
                <a:gd name="T2" fmla="*/ 17 w 58"/>
                <a:gd name="T3" fmla="*/ 56 h 91"/>
                <a:gd name="T4" fmla="*/ 0 w 58"/>
                <a:gd name="T5" fmla="*/ 78 h 91"/>
                <a:gd name="T6" fmla="*/ 23 w 58"/>
                <a:gd name="T7" fmla="*/ 90 h 91"/>
                <a:gd name="T8" fmla="*/ 39 w 58"/>
                <a:gd name="T9" fmla="*/ 78 h 91"/>
                <a:gd name="T10" fmla="*/ 57 w 58"/>
                <a:gd name="T11" fmla="*/ 39 h 91"/>
                <a:gd name="T12" fmla="*/ 57 w 58"/>
                <a:gd name="T13" fmla="*/ 22 h 91"/>
                <a:gd name="T14" fmla="*/ 57 w 58"/>
                <a:gd name="T15" fmla="*/ 0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91"/>
                <a:gd name="T26" fmla="*/ 58 w 58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91">
                  <a:moveTo>
                    <a:pt x="57" y="0"/>
                  </a:moveTo>
                  <a:lnTo>
                    <a:pt x="17" y="56"/>
                  </a:lnTo>
                  <a:lnTo>
                    <a:pt x="0" y="78"/>
                  </a:lnTo>
                  <a:lnTo>
                    <a:pt x="23" y="90"/>
                  </a:lnTo>
                  <a:lnTo>
                    <a:pt x="39" y="78"/>
                  </a:lnTo>
                  <a:lnTo>
                    <a:pt x="57" y="39"/>
                  </a:lnTo>
                  <a:lnTo>
                    <a:pt x="57" y="22"/>
                  </a:lnTo>
                  <a:lnTo>
                    <a:pt x="5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aphicFrame>
        <p:nvGraphicFramePr>
          <p:cNvPr id="46087" name="Object 10"/>
          <p:cNvGraphicFramePr>
            <a:graphicFrameLocks/>
          </p:cNvGraphicFramePr>
          <p:nvPr/>
        </p:nvGraphicFramePr>
        <p:xfrm>
          <a:off x="5495925" y="1819275"/>
          <a:ext cx="122237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ClipArt" r:id="rId3" imgW="1222375" imgH="2295525" progId="MS_ClipArt_Gallery.2">
                  <p:embed/>
                </p:oleObj>
              </mc:Choice>
              <mc:Fallback>
                <p:oleObj name="ClipArt" r:id="rId3" imgW="1222375" imgH="2295525" progId="MS_ClipArt_Gallery.2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1819275"/>
                        <a:ext cx="1222375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36895-E8EF-4465-8904-F6C29DEF314D}" type="slidenum">
              <a:rPr lang="nl-NL"/>
              <a:pPr>
                <a:defRPr/>
              </a:pPr>
              <a:t>44</a:t>
            </a:fld>
            <a:endParaRPr lang="nl-NL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blackWhite">
          <a:xfrm>
            <a:off x="768350" y="1682750"/>
            <a:ext cx="7759700" cy="4787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Kosten en opbrengsten</a:t>
            </a:r>
            <a:endParaRPr lang="nl-NL" altLang="nl-NL" sz="3200" b="1" i="1" smtClean="0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808038" y="1752600"/>
            <a:ext cx="4983162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Voorcalculatie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Registratie van de kosten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Nacalculatie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nl-NL" altLang="nl-NL" sz="2400" i="1">
                <a:latin typeface="Times New Roman" charset="0"/>
              </a:rPr>
              <a:t>Kosten: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Uren x tarief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Hulpmiddelen x tarief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Gebruikt materiaal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Exploitatiekosten (Niet vergeten)</a:t>
            </a:r>
          </a:p>
          <a:p>
            <a:pPr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nl-NL" altLang="nl-NL" sz="2400" i="1">
              <a:latin typeface="Times New Roman" charset="0"/>
            </a:endParaRPr>
          </a:p>
          <a:p>
            <a:pPr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nl-NL" altLang="nl-NL" sz="2400" i="1">
                <a:latin typeface="Times New Roman" charset="0"/>
              </a:rPr>
              <a:t>Opbrengsten: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Kostenbesparing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Gemotiveerd personeel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Hogere kwaliteit		</a:t>
            </a:r>
          </a:p>
        </p:txBody>
      </p:sp>
      <p:graphicFrame>
        <p:nvGraphicFramePr>
          <p:cNvPr id="47110" name="Object 5"/>
          <p:cNvGraphicFramePr>
            <a:graphicFrameLocks/>
          </p:cNvGraphicFramePr>
          <p:nvPr/>
        </p:nvGraphicFramePr>
        <p:xfrm>
          <a:off x="5886450" y="1819275"/>
          <a:ext cx="2000250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ClipArt" r:id="rId3" imgW="2000250" imgH="3070225" progId="MS_ClipArt_Gallery.2">
                  <p:embed/>
                </p:oleObj>
              </mc:Choice>
              <mc:Fallback>
                <p:oleObj name="ClipArt" r:id="rId3" imgW="2000250" imgH="3070225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1819275"/>
                        <a:ext cx="2000250" cy="307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4114800" y="4724400"/>
            <a:ext cx="2514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Serviceverbetering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Meer inkomsten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Betere verkoopprijs</a:t>
            </a:r>
          </a:p>
          <a:p>
            <a:pPr>
              <a:spcBef>
                <a:spcPct val="0"/>
              </a:spcBef>
            </a:pPr>
            <a:r>
              <a:rPr lang="nl-NL" altLang="nl-NL" sz="2000" i="1">
                <a:latin typeface="Times New Roman" charset="0"/>
              </a:rPr>
              <a:t> Sterke marktpositie	</a:t>
            </a:r>
          </a:p>
          <a:p>
            <a:pPr>
              <a:spcBef>
                <a:spcPct val="0"/>
              </a:spcBef>
            </a:pPr>
            <a:endParaRPr lang="nl-NL" altLang="nl-NL" sz="2000" i="1">
              <a:latin typeface="Times New Roman" charset="0"/>
            </a:endParaRP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898525" y="5927725"/>
            <a:ext cx="5795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b="0">
                <a:latin typeface="Times New Roman" charset="0"/>
              </a:rPr>
              <a:t>Op elk tijdstip moet een project rendabel zijn!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400" b="0">
              <a:latin typeface="Times New Roman" charset="0"/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6D9D-76A1-4572-9DB0-16D2E4BF5FAD}" type="slidenum">
              <a:rPr lang="nl-NL"/>
              <a:pPr>
                <a:defRPr/>
              </a:pPr>
              <a:t>45</a:t>
            </a:fld>
            <a:endParaRPr lang="nl-NL"/>
          </a:p>
        </p:txBody>
      </p:sp>
      <p:sp>
        <p:nvSpPr>
          <p:cNvPr id="48131" name="Rectangle 1026"/>
          <p:cNvSpPr>
            <a:spLocks noChangeArrowheads="1"/>
          </p:cNvSpPr>
          <p:nvPr/>
        </p:nvSpPr>
        <p:spPr bwMode="blackWhite">
          <a:xfrm>
            <a:off x="762000" y="1752600"/>
            <a:ext cx="7759700" cy="4838700"/>
          </a:xfrm>
          <a:prstGeom prst="rect">
            <a:avLst/>
          </a:prstGeom>
          <a:solidFill>
            <a:srgbClr val="6666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400" b="0">
              <a:latin typeface="CG Times" pitchFamily="18" charset="0"/>
            </a:endParaRPr>
          </a:p>
        </p:txBody>
      </p:sp>
      <p:sp>
        <p:nvSpPr>
          <p:cNvPr id="48132" name="Rectangle 1027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Managementsamenvatting</a:t>
            </a:r>
            <a:endParaRPr lang="nl-NL" altLang="nl-NL" sz="3200" b="1" i="1" smtClean="0"/>
          </a:p>
        </p:txBody>
      </p:sp>
      <p:sp>
        <p:nvSpPr>
          <p:cNvPr id="48133" name="AutoShape 1033"/>
          <p:cNvSpPr>
            <a:spLocks noChangeArrowheads="1"/>
          </p:cNvSpPr>
          <p:nvPr/>
        </p:nvSpPr>
        <p:spPr bwMode="auto">
          <a:xfrm>
            <a:off x="1143000" y="5562600"/>
            <a:ext cx="6934200" cy="914400"/>
          </a:xfrm>
          <a:prstGeom prst="rightArrow">
            <a:avLst>
              <a:gd name="adj1" fmla="val 50000"/>
              <a:gd name="adj2" fmla="val 18958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latin typeface="CG Times" pitchFamily="18" charset="0"/>
              </a:rPr>
              <a:t>       Tijd</a:t>
            </a:r>
          </a:p>
        </p:txBody>
      </p:sp>
      <p:sp>
        <p:nvSpPr>
          <p:cNvPr id="48134" name="Rectangle 1034"/>
          <p:cNvSpPr>
            <a:spLocks noChangeArrowheads="1"/>
          </p:cNvSpPr>
          <p:nvPr/>
        </p:nvSpPr>
        <p:spPr bwMode="auto">
          <a:xfrm>
            <a:off x="1143000" y="4114800"/>
            <a:ext cx="1905000" cy="1295400"/>
          </a:xfrm>
          <a:prstGeom prst="rect">
            <a:avLst/>
          </a:prstGeom>
          <a:solidFill>
            <a:srgbClr val="3333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CG Times" pitchFamily="18" charset="0"/>
              </a:rPr>
              <a:t>Afgesloten project</a:t>
            </a:r>
            <a:br>
              <a:rPr lang="nl-NL" altLang="nl-NL" sz="1600">
                <a:latin typeface="CG Times" pitchFamily="18" charset="0"/>
              </a:rPr>
            </a:br>
            <a:r>
              <a:rPr lang="nl-NL" altLang="nl-NL" sz="1600">
                <a:latin typeface="CG Times" pitchFamily="18" charset="0"/>
              </a:rPr>
              <a:t>of </a:t>
            </a:r>
            <a:br>
              <a:rPr lang="nl-NL" altLang="nl-NL" sz="1600">
                <a:latin typeface="CG Times" pitchFamily="18" charset="0"/>
              </a:rPr>
            </a:br>
            <a:r>
              <a:rPr lang="nl-NL" altLang="nl-NL" sz="1600">
                <a:latin typeface="CG Times" pitchFamily="18" charset="0"/>
              </a:rPr>
              <a:t>fase</a:t>
            </a:r>
          </a:p>
        </p:txBody>
      </p:sp>
      <p:sp>
        <p:nvSpPr>
          <p:cNvPr id="48135" name="Rectangle 1035"/>
          <p:cNvSpPr>
            <a:spLocks noChangeArrowheads="1"/>
          </p:cNvSpPr>
          <p:nvPr/>
        </p:nvSpPr>
        <p:spPr bwMode="auto">
          <a:xfrm>
            <a:off x="3581400" y="4114800"/>
            <a:ext cx="1981200" cy="1295400"/>
          </a:xfrm>
          <a:prstGeom prst="rect">
            <a:avLst/>
          </a:prstGeom>
          <a:solidFill>
            <a:srgbClr val="9EA20E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G Times" pitchFamily="18" charset="0"/>
              </a:rPr>
              <a:t>Management</a:t>
            </a:r>
            <a:br>
              <a:rPr lang="nl-NL" altLang="nl-NL" sz="2400">
                <a:latin typeface="CG Times" pitchFamily="18" charset="0"/>
              </a:rPr>
            </a:br>
            <a:r>
              <a:rPr lang="nl-NL" altLang="nl-NL" sz="2400">
                <a:latin typeface="CG Times" pitchFamily="18" charset="0"/>
              </a:rPr>
              <a:t>samenvatting</a:t>
            </a:r>
            <a:endParaRPr lang="nl-NL" altLang="nl-NL" sz="2800" b="0">
              <a:latin typeface="CG Times" pitchFamily="18" charset="0"/>
            </a:endParaRPr>
          </a:p>
        </p:txBody>
      </p:sp>
      <p:sp>
        <p:nvSpPr>
          <p:cNvPr id="48136" name="Rectangle 1036"/>
          <p:cNvSpPr>
            <a:spLocks noChangeArrowheads="1"/>
          </p:cNvSpPr>
          <p:nvPr/>
        </p:nvSpPr>
        <p:spPr bwMode="auto">
          <a:xfrm>
            <a:off x="6126163" y="4114800"/>
            <a:ext cx="1951037" cy="1295400"/>
          </a:xfrm>
          <a:prstGeom prst="rect">
            <a:avLst/>
          </a:prstGeom>
          <a:solidFill>
            <a:srgbClr val="3333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CG Times" pitchFamily="18" charset="0"/>
              </a:rPr>
              <a:t>Exploitatie project </a:t>
            </a:r>
            <a:br>
              <a:rPr lang="nl-NL" altLang="nl-NL" sz="1600">
                <a:latin typeface="CG Times" pitchFamily="18" charset="0"/>
              </a:rPr>
            </a:br>
            <a:r>
              <a:rPr lang="nl-NL" altLang="nl-NL" sz="1600">
                <a:latin typeface="CG Times" pitchFamily="18" charset="0"/>
              </a:rPr>
              <a:t>of</a:t>
            </a:r>
            <a:br>
              <a:rPr lang="nl-NL" altLang="nl-NL" sz="1600">
                <a:latin typeface="CG Times" pitchFamily="18" charset="0"/>
              </a:rPr>
            </a:br>
            <a:r>
              <a:rPr lang="nl-NL" altLang="nl-NL" sz="1600">
                <a:latin typeface="CG Times" pitchFamily="18" charset="0"/>
              </a:rPr>
              <a:t>volgende fase</a:t>
            </a:r>
          </a:p>
        </p:txBody>
      </p:sp>
      <p:sp>
        <p:nvSpPr>
          <p:cNvPr id="48137" name="AutoShape 1038"/>
          <p:cNvSpPr>
            <a:spLocks noChangeArrowheads="1"/>
          </p:cNvSpPr>
          <p:nvPr/>
        </p:nvSpPr>
        <p:spPr bwMode="auto">
          <a:xfrm>
            <a:off x="4953000" y="2819400"/>
            <a:ext cx="2895600" cy="457200"/>
          </a:xfrm>
          <a:prstGeom prst="curvedDownArrow">
            <a:avLst>
              <a:gd name="adj1" fmla="val 178799"/>
              <a:gd name="adj2" fmla="val 305466"/>
              <a:gd name="adj3" fmla="val 3333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8138" name="Text Box 1040"/>
          <p:cNvSpPr txBox="1">
            <a:spLocks noChangeArrowheads="1"/>
          </p:cNvSpPr>
          <p:nvPr/>
        </p:nvSpPr>
        <p:spPr bwMode="auto">
          <a:xfrm>
            <a:off x="1352550" y="3336925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verleden</a:t>
            </a:r>
          </a:p>
        </p:txBody>
      </p:sp>
      <p:sp>
        <p:nvSpPr>
          <p:cNvPr id="48139" name="Text Box 1041"/>
          <p:cNvSpPr txBox="1">
            <a:spLocks noChangeArrowheads="1"/>
          </p:cNvSpPr>
          <p:nvPr/>
        </p:nvSpPr>
        <p:spPr bwMode="auto">
          <a:xfrm>
            <a:off x="6324600" y="3336925"/>
            <a:ext cx="1169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toekomst</a:t>
            </a:r>
          </a:p>
        </p:txBody>
      </p:sp>
      <p:sp>
        <p:nvSpPr>
          <p:cNvPr id="48140" name="AutoShape 1042"/>
          <p:cNvSpPr>
            <a:spLocks noChangeArrowheads="1"/>
          </p:cNvSpPr>
          <p:nvPr/>
        </p:nvSpPr>
        <p:spPr bwMode="auto">
          <a:xfrm flipH="1">
            <a:off x="1066800" y="2819400"/>
            <a:ext cx="3124200" cy="457200"/>
          </a:xfrm>
          <a:prstGeom prst="curvedDownArrow">
            <a:avLst>
              <a:gd name="adj1" fmla="val 192915"/>
              <a:gd name="adj2" fmla="val 329582"/>
              <a:gd name="adj3" fmla="val 33333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8141" name="Text Box 1043"/>
          <p:cNvSpPr txBox="1">
            <a:spLocks noChangeArrowheads="1"/>
          </p:cNvSpPr>
          <p:nvPr/>
        </p:nvSpPr>
        <p:spPr bwMode="auto">
          <a:xfrm>
            <a:off x="1752600" y="1889125"/>
            <a:ext cx="1976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Verantwoording</a:t>
            </a:r>
            <a:br>
              <a:rPr lang="nl-NL" altLang="nl-NL" sz="2000">
                <a:latin typeface="Times New Roman" charset="0"/>
              </a:rPr>
            </a:br>
            <a:r>
              <a:rPr lang="nl-NL" altLang="nl-NL" sz="2000">
                <a:latin typeface="Times New Roman" charset="0"/>
              </a:rPr>
              <a:t>&amp; conclusies</a:t>
            </a:r>
          </a:p>
        </p:txBody>
      </p:sp>
      <p:sp>
        <p:nvSpPr>
          <p:cNvPr id="48142" name="Text Box 1044"/>
          <p:cNvSpPr txBox="1">
            <a:spLocks noChangeArrowheads="1"/>
          </p:cNvSpPr>
          <p:nvPr/>
        </p:nvSpPr>
        <p:spPr bwMode="auto">
          <a:xfrm>
            <a:off x="5470525" y="1889125"/>
            <a:ext cx="1811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Aanbevelingen</a:t>
            </a:r>
            <a:br>
              <a:rPr lang="nl-NL" altLang="nl-NL" sz="2000">
                <a:latin typeface="Times New Roman" charset="0"/>
              </a:rPr>
            </a:br>
            <a:r>
              <a:rPr lang="nl-NL" altLang="nl-NL" sz="2000">
                <a:latin typeface="Times New Roman" charset="0"/>
              </a:rPr>
              <a:t>&amp; beslispunten</a:t>
            </a:r>
            <a:endParaRPr lang="nl-NL" altLang="nl-NL" sz="2800" b="0">
              <a:latin typeface="Times New Roman" charset="0"/>
            </a:endParaRPr>
          </a:p>
        </p:txBody>
      </p:sp>
      <p:sp>
        <p:nvSpPr>
          <p:cNvPr id="48143" name="AutoShape 1046"/>
          <p:cNvSpPr>
            <a:spLocks noChangeArrowheads="1"/>
          </p:cNvSpPr>
          <p:nvPr/>
        </p:nvSpPr>
        <p:spPr bwMode="auto">
          <a:xfrm>
            <a:off x="3048000" y="4648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48144" name="AutoShape 1047"/>
          <p:cNvSpPr>
            <a:spLocks noChangeArrowheads="1"/>
          </p:cNvSpPr>
          <p:nvPr/>
        </p:nvSpPr>
        <p:spPr bwMode="auto">
          <a:xfrm>
            <a:off x="5562600" y="4648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8F541-53F0-4C9C-8276-6CB4379D3825}" type="slidenum">
              <a:rPr lang="nl-NL"/>
              <a:pPr>
                <a:defRPr/>
              </a:pPr>
              <a:t>46</a:t>
            </a:fld>
            <a:endParaRPr lang="nl-NL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De 6 alternatieve fasen van een project</a:t>
            </a:r>
            <a:endParaRPr lang="nl-NL" altLang="nl-NL" sz="3200" b="1" i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altLang="nl-NL" sz="2900" smtClean="0"/>
              <a:t>Enthousiast begin</a:t>
            </a:r>
          </a:p>
          <a:p>
            <a:pPr>
              <a:lnSpc>
                <a:spcPct val="150000"/>
              </a:lnSpc>
            </a:pPr>
            <a:r>
              <a:rPr lang="nl-NL" altLang="nl-NL" sz="2900" smtClean="0"/>
              <a:t>Diepe teleurstelling</a:t>
            </a:r>
          </a:p>
          <a:p>
            <a:pPr>
              <a:lnSpc>
                <a:spcPct val="150000"/>
              </a:lnSpc>
            </a:pPr>
            <a:r>
              <a:rPr lang="nl-NL" altLang="nl-NL" sz="2900" smtClean="0"/>
              <a:t>Ongebreidelde paniek</a:t>
            </a:r>
          </a:p>
          <a:p>
            <a:pPr>
              <a:lnSpc>
                <a:spcPct val="150000"/>
              </a:lnSpc>
            </a:pPr>
            <a:r>
              <a:rPr lang="nl-NL" altLang="nl-NL" sz="2900" smtClean="0"/>
              <a:t>Zoektocht naar de schuldige</a:t>
            </a:r>
          </a:p>
          <a:p>
            <a:pPr>
              <a:lnSpc>
                <a:spcPct val="150000"/>
              </a:lnSpc>
            </a:pPr>
            <a:r>
              <a:rPr lang="nl-NL" altLang="nl-NL" sz="2900" smtClean="0"/>
              <a:t>Straffen van de onschuldige</a:t>
            </a:r>
          </a:p>
          <a:p>
            <a:pPr>
              <a:lnSpc>
                <a:spcPct val="150000"/>
              </a:lnSpc>
            </a:pPr>
            <a:r>
              <a:rPr lang="nl-NL" altLang="nl-NL" sz="2900" smtClean="0"/>
              <a:t>Belonen van de verkeerde</a:t>
            </a:r>
          </a:p>
        </p:txBody>
      </p:sp>
      <p:graphicFrame>
        <p:nvGraphicFramePr>
          <p:cNvPr id="49157" name="Object 4"/>
          <p:cNvGraphicFramePr>
            <a:graphicFrameLocks/>
          </p:cNvGraphicFramePr>
          <p:nvPr/>
        </p:nvGraphicFramePr>
        <p:xfrm>
          <a:off x="6584950" y="2430463"/>
          <a:ext cx="59055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Clip" r:id="rId3" imgW="590550" imgH="1227138" progId="MS_ClipArt_Gallery.2">
                  <p:embed/>
                </p:oleObj>
              </mc:Choice>
              <mc:Fallback>
                <p:oleObj name="Clip" r:id="rId3" imgW="590550" imgH="1227138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50" y="2430463"/>
                        <a:ext cx="590550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5"/>
          <p:cNvGraphicFramePr>
            <a:graphicFrameLocks/>
          </p:cNvGraphicFramePr>
          <p:nvPr/>
        </p:nvGraphicFramePr>
        <p:xfrm>
          <a:off x="4714875" y="1706563"/>
          <a:ext cx="1200150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Clip" r:id="rId5" imgW="1200150" imgH="1125538" progId="MS_ClipArt_Gallery.2">
                  <p:embed/>
                </p:oleObj>
              </mc:Choice>
              <mc:Fallback>
                <p:oleObj name="Clip" r:id="rId5" imgW="1200150" imgH="1125538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706563"/>
                        <a:ext cx="1200150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6"/>
          <p:cNvGraphicFramePr>
            <a:graphicFrameLocks/>
          </p:cNvGraphicFramePr>
          <p:nvPr/>
        </p:nvGraphicFramePr>
        <p:xfrm>
          <a:off x="5934075" y="5630863"/>
          <a:ext cx="13176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ClipArt" r:id="rId7" imgW="1317625" imgH="935038" progId="MS_ClipArt_Gallery.2">
                  <p:embed/>
                </p:oleObj>
              </mc:Choice>
              <mc:Fallback>
                <p:oleObj name="ClipArt" r:id="rId7" imgW="1317625" imgH="935038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5630863"/>
                        <a:ext cx="13176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7"/>
          <p:cNvGraphicFramePr>
            <a:graphicFrameLocks/>
          </p:cNvGraphicFramePr>
          <p:nvPr/>
        </p:nvGraphicFramePr>
        <p:xfrm>
          <a:off x="5095875" y="3397250"/>
          <a:ext cx="12414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ClipArt" r:id="rId9" imgW="1241425" imgH="947738" progId="MS_ClipArt_Gallery.2">
                  <p:embed/>
                </p:oleObj>
              </mc:Choice>
              <mc:Fallback>
                <p:oleObj name="ClipArt" r:id="rId9" imgW="1241425" imgH="947738" progId="MS_ClipArt_Gallery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3397250"/>
                        <a:ext cx="124142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8"/>
          <p:cNvGraphicFramePr>
            <a:graphicFrameLocks/>
          </p:cNvGraphicFramePr>
          <p:nvPr/>
        </p:nvGraphicFramePr>
        <p:xfrm>
          <a:off x="6545263" y="4389438"/>
          <a:ext cx="14684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ClipArt" r:id="rId11" imgW="1468438" imgH="1120775" progId="MS_ClipArt_Gallery.2">
                  <p:embed/>
                </p:oleObj>
              </mc:Choice>
              <mc:Fallback>
                <p:oleObj name="ClipArt" r:id="rId11" imgW="1468438" imgH="1120775" progId="MS_ClipArt_Gallery.2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4389438"/>
                        <a:ext cx="146843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Line 9"/>
          <p:cNvSpPr>
            <a:spLocks noChangeShapeType="1"/>
          </p:cNvSpPr>
          <p:nvPr/>
        </p:nvSpPr>
        <p:spPr bwMode="auto">
          <a:xfrm flipV="1">
            <a:off x="7088188" y="4802188"/>
            <a:ext cx="608012" cy="150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9163" name="Oval 10" descr="Eiken"/>
          <p:cNvSpPr>
            <a:spLocks noChangeArrowheads="1"/>
          </p:cNvSpPr>
          <p:nvPr/>
        </p:nvSpPr>
        <p:spPr bwMode="auto">
          <a:xfrm rot="-600000">
            <a:off x="7626350" y="4654550"/>
            <a:ext cx="292100" cy="215900"/>
          </a:xfrm>
          <a:prstGeom prst="ellipse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E06B8-6204-461A-9FA9-C80B5ED7FA44}" type="slidenum">
              <a:rPr lang="nl-NL"/>
              <a:pPr>
                <a:defRPr/>
              </a:pPr>
              <a:t>47</a:t>
            </a:fld>
            <a:endParaRPr lang="nl-NL"/>
          </a:p>
        </p:txBody>
      </p:sp>
      <p:sp>
        <p:nvSpPr>
          <p:cNvPr id="50179" name="Rectangle 1026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‘Normen’ in een bedrijf</a:t>
            </a:r>
          </a:p>
        </p:txBody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altLang="nl-NL" sz="1800" b="0" smtClean="0"/>
              <a:t>Wees het nooit oneens met je baas</a:t>
            </a:r>
          </a:p>
          <a:p>
            <a:pPr>
              <a:lnSpc>
                <a:spcPct val="150000"/>
              </a:lnSpc>
            </a:pPr>
            <a:r>
              <a:rPr lang="nl-NL" altLang="nl-NL" sz="1800" b="0" smtClean="0"/>
              <a:t>Wees geen dwarsligger</a:t>
            </a:r>
          </a:p>
          <a:p>
            <a:pPr>
              <a:lnSpc>
                <a:spcPct val="150000"/>
              </a:lnSpc>
            </a:pPr>
            <a:r>
              <a:rPr lang="nl-NL" altLang="nl-NL" sz="1800" b="0" smtClean="0"/>
              <a:t>Doe net of je het druk hebt, ook al is dit niet zo</a:t>
            </a:r>
          </a:p>
          <a:p>
            <a:pPr>
              <a:lnSpc>
                <a:spcPct val="150000"/>
              </a:lnSpc>
            </a:pPr>
            <a:r>
              <a:rPr lang="nl-NL" altLang="nl-NL" sz="1800" b="0" smtClean="0"/>
              <a:t>Steek de draak met elke nieuwe manier van werken</a:t>
            </a:r>
          </a:p>
          <a:p>
            <a:pPr>
              <a:lnSpc>
                <a:spcPct val="150000"/>
              </a:lnSpc>
            </a:pPr>
            <a:r>
              <a:rPr lang="nl-NL" altLang="nl-NL" sz="1800" b="0" smtClean="0"/>
              <a:t>Bekritiseer de organisatie t.o.v. buitenstaanders</a:t>
            </a:r>
          </a:p>
          <a:p>
            <a:pPr>
              <a:lnSpc>
                <a:spcPct val="150000"/>
              </a:lnSpc>
            </a:pPr>
            <a:r>
              <a:rPr lang="nl-NL" altLang="nl-NL" sz="1800" b="0" smtClean="0"/>
              <a:t>Klaag herhaaldelijk</a:t>
            </a:r>
          </a:p>
          <a:p>
            <a:pPr>
              <a:lnSpc>
                <a:spcPct val="150000"/>
              </a:lnSpc>
            </a:pPr>
            <a:r>
              <a:rPr lang="nl-NL" altLang="nl-NL" sz="1800" b="0" smtClean="0"/>
              <a:t>Houd informatie voor jezelf of eigen afdeling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nl-NL" altLang="nl-NL" sz="1800" b="0" smtClean="0"/>
              <a:t>Dit gedrag wordt niet aan een nieuwe medewerker verteld;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l-NL" altLang="nl-NL" sz="1800" b="0" smtClean="0"/>
              <a:t>het wordt ze gewoon voorgedaan.</a:t>
            </a:r>
          </a:p>
        </p:txBody>
      </p:sp>
      <p:graphicFrame>
        <p:nvGraphicFramePr>
          <p:cNvPr id="50181" name="Object 1028"/>
          <p:cNvGraphicFramePr>
            <a:graphicFrameLocks/>
          </p:cNvGraphicFramePr>
          <p:nvPr/>
        </p:nvGraphicFramePr>
        <p:xfrm>
          <a:off x="6100763" y="0"/>
          <a:ext cx="2379662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ClipArt" r:id="rId3" imgW="2379663" imgH="2554288" progId="MS_ClipArt_Gallery.2">
                  <p:embed/>
                </p:oleObj>
              </mc:Choice>
              <mc:Fallback>
                <p:oleObj name="ClipArt" r:id="rId3" imgW="2379663" imgH="2554288" progId="MS_ClipArt_Gallery.2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3" y="0"/>
                        <a:ext cx="2379662" cy="255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E1C99-1D4E-4800-B36E-51E004745581}" type="slidenum">
              <a:rPr lang="nl-NL"/>
              <a:pPr>
                <a:defRPr/>
              </a:pPr>
              <a:t>48</a:t>
            </a:fld>
            <a:endParaRPr lang="nl-NL"/>
          </a:p>
        </p:txBody>
      </p:sp>
      <p:sp>
        <p:nvSpPr>
          <p:cNvPr id="51203" name="Rectangle 1026"/>
          <p:cNvSpPr>
            <a:spLocks noChangeArrowheads="1"/>
          </p:cNvSpPr>
          <p:nvPr/>
        </p:nvSpPr>
        <p:spPr bwMode="blackWhite">
          <a:xfrm>
            <a:off x="1752600" y="1676400"/>
            <a:ext cx="7080250" cy="441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51204" name="Rectangle 1027"/>
          <p:cNvSpPr>
            <a:spLocks noGrp="1" noChangeArrowheads="1"/>
          </p:cNvSpPr>
          <p:nvPr>
            <p:ph type="title"/>
          </p:nvPr>
        </p:nvSpPr>
        <p:spPr bwMode="white">
          <a:xfrm>
            <a:off x="685800" y="539750"/>
            <a:ext cx="7772400" cy="1143000"/>
          </a:xfrm>
          <a:noFill/>
        </p:spPr>
        <p:txBody>
          <a:bodyPr/>
          <a:lstStyle/>
          <a:p>
            <a:r>
              <a:rPr lang="nl-NL" altLang="nl-NL" sz="3200" b="1" i="1" smtClean="0"/>
              <a:t>Management filosofie van een voetballer</a:t>
            </a:r>
          </a:p>
        </p:txBody>
      </p:sp>
      <p:sp>
        <p:nvSpPr>
          <p:cNvPr id="51205" name="Rectangle 1028"/>
          <p:cNvSpPr>
            <a:spLocks noChangeArrowheads="1"/>
          </p:cNvSpPr>
          <p:nvPr/>
        </p:nvSpPr>
        <p:spPr bwMode="auto">
          <a:xfrm>
            <a:off x="1855788" y="1752600"/>
            <a:ext cx="6977062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Door Johan Cruijff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0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“Je moet schieten anders ken je niet scoren”</a:t>
            </a:r>
            <a:br>
              <a:rPr lang="nl-NL" altLang="nl-NL" sz="2000">
                <a:latin typeface="Times New Roman" charset="0"/>
              </a:rPr>
            </a:br>
            <a:endParaRPr lang="nl-NL" altLang="nl-NL" sz="20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“Italianen kennen niet van je winnen, je ken wel van ze verliezen”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0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“Ik maak eigenlijk nooit fouten, want ik heb enorme moeite me te vergissen”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0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“Toeval is logisch”</a:t>
            </a:r>
          </a:p>
          <a:p>
            <a:pPr>
              <a:spcBef>
                <a:spcPct val="0"/>
              </a:spcBef>
              <a:buFontTx/>
              <a:buNone/>
            </a:pPr>
            <a:endParaRPr lang="nl-NL" altLang="nl-NL" sz="200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000">
                <a:latin typeface="Times New Roman" charset="0"/>
              </a:rPr>
              <a:t>“Elk nadeel heb zijn voordeel”</a:t>
            </a:r>
          </a:p>
        </p:txBody>
      </p:sp>
      <p:graphicFrame>
        <p:nvGraphicFramePr>
          <p:cNvPr id="51206" name="Object 1029"/>
          <p:cNvGraphicFramePr>
            <a:graphicFrameLocks/>
          </p:cNvGraphicFramePr>
          <p:nvPr/>
        </p:nvGraphicFramePr>
        <p:xfrm>
          <a:off x="530225" y="2292350"/>
          <a:ext cx="122237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Clip" r:id="rId3" imgW="1222375" imgH="2295525" progId="MS_ClipArt_Gallery.2">
                  <p:embed/>
                </p:oleObj>
              </mc:Choice>
              <mc:Fallback>
                <p:oleObj name="Clip" r:id="rId3" imgW="1222375" imgH="2295525" progId="MS_ClipArt_Gallery.2">
                  <p:embed/>
                  <p:pic>
                    <p:nvPicPr>
                      <p:cNvPr id="0" name="Object 102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292350"/>
                        <a:ext cx="1222375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61613-0CB3-4D83-910C-28FAE70D832B}" type="slidenum">
              <a:rPr lang="nl-NL"/>
              <a:pPr>
                <a:defRPr/>
              </a:pPr>
              <a:t>49</a:t>
            </a:fld>
            <a:endParaRPr lang="nl-NL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Eigenschappen Projectleider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1800" b="0" smtClean="0"/>
              <a:t>het lef hebben zich als leider te gedragen</a:t>
            </a:r>
          </a:p>
          <a:p>
            <a:pPr eaLnBrk="1" hangingPunct="1"/>
            <a:r>
              <a:rPr lang="nl-NL" altLang="nl-NL" sz="1800" b="0" smtClean="0"/>
              <a:t>taakgericht kunnen werken (een project is  om een taak uit te voeren)</a:t>
            </a:r>
          </a:p>
          <a:p>
            <a:pPr eaLnBrk="1" hangingPunct="1"/>
            <a:r>
              <a:rPr lang="nl-NL" altLang="nl-NL" sz="1800" b="0" smtClean="0"/>
              <a:t>goede communicatieve vaardigheden bezitten</a:t>
            </a:r>
          </a:p>
          <a:p>
            <a:pPr eaLnBrk="1" hangingPunct="1"/>
            <a:r>
              <a:rPr lang="nl-NL" altLang="nl-NL" sz="1800" b="0" smtClean="0"/>
              <a:t>enthousiast anderen kunnen motiveren</a:t>
            </a:r>
          </a:p>
          <a:p>
            <a:pPr eaLnBrk="1" hangingPunct="1"/>
            <a:r>
              <a:rPr lang="nl-NL" altLang="nl-NL" sz="1800" b="0" smtClean="0"/>
              <a:t>om kunnen gaan met conflicten</a:t>
            </a:r>
          </a:p>
          <a:p>
            <a:pPr eaLnBrk="1" hangingPunct="1"/>
            <a:r>
              <a:rPr lang="nl-NL" altLang="nl-NL" sz="1800" b="0" smtClean="0"/>
              <a:t>hoofd- en bijzaken van elkaar kunnen onderscheiden (helicopterview)</a:t>
            </a:r>
          </a:p>
          <a:p>
            <a:pPr eaLnBrk="1" hangingPunct="1"/>
            <a:r>
              <a:rPr lang="nl-NL" altLang="nl-NL" sz="1800" b="0" smtClean="0"/>
              <a:t>vooruit kunnen denken</a:t>
            </a:r>
          </a:p>
          <a:p>
            <a:pPr eaLnBrk="1" hangingPunct="1"/>
            <a:r>
              <a:rPr lang="nl-NL" altLang="nl-NL" sz="1800" b="0" smtClean="0"/>
              <a:t>pro-actief zijn</a:t>
            </a:r>
          </a:p>
          <a:p>
            <a:pPr eaLnBrk="1" hangingPunct="1"/>
            <a:r>
              <a:rPr lang="nl-NL" altLang="nl-NL" sz="1800" b="0" smtClean="0"/>
              <a:t>kunnen onderhandelen, bijvoorbeeld met de opdrachtgever</a:t>
            </a:r>
          </a:p>
          <a:p>
            <a:pPr eaLnBrk="1" hangingPunct="1"/>
            <a:r>
              <a:rPr lang="nl-NL" altLang="nl-NL" sz="1800" b="0" smtClean="0"/>
              <a:t>kunnen omgaan met onzekerheden</a:t>
            </a:r>
          </a:p>
          <a:p>
            <a:pPr eaLnBrk="1" hangingPunct="1"/>
            <a:r>
              <a:rPr lang="nl-NL" altLang="nl-NL" sz="1800" b="0" smtClean="0"/>
              <a:t>kunnen organiseren en delegeren.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7171" name="Tijdelijke aanduiding voor tabel 6"/>
          <p:cNvSpPr>
            <a:spLocks noGrp="1" noTextEdit="1"/>
          </p:cNvSpPr>
          <p:nvPr>
            <p:ph type="tbl" idx="1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037E2-AF0A-4635-B926-8C5C0EC07369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5325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3A4E7-CF14-4CB4-AB82-70BDB520060B}" type="slidenum">
              <a:rPr lang="nl-NL" smtClean="0"/>
              <a:pPr>
                <a:defRPr/>
              </a:pPr>
              <a:t>50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9B4EB-8265-489D-AE76-B6B29B3B8D68}" type="slidenum">
              <a:rPr lang="nl-NL"/>
              <a:pPr>
                <a:defRPr/>
              </a:pPr>
              <a:t>51</a:t>
            </a:fld>
            <a:endParaRPr lang="nl-NL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Verantwoordelijkheden Projectleider</a:t>
            </a:r>
          </a:p>
        </p:txBody>
      </p:sp>
      <p:grpSp>
        <p:nvGrpSpPr>
          <p:cNvPr id="54276" name="Group 71"/>
          <p:cNvGrpSpPr>
            <a:grpSpLocks/>
          </p:cNvGrpSpPr>
          <p:nvPr/>
        </p:nvGrpSpPr>
        <p:grpSpPr bwMode="auto">
          <a:xfrm rot="-1103835">
            <a:off x="7466013" y="714375"/>
            <a:ext cx="1441450" cy="1876425"/>
            <a:chOff x="4308" y="1596"/>
            <a:chExt cx="1102" cy="1396"/>
          </a:xfrm>
        </p:grpSpPr>
        <p:grpSp>
          <p:nvGrpSpPr>
            <p:cNvPr id="54279" name="Group 66"/>
            <p:cNvGrpSpPr>
              <a:grpSpLocks/>
            </p:cNvGrpSpPr>
            <p:nvPr/>
          </p:nvGrpSpPr>
          <p:grpSpPr bwMode="auto">
            <a:xfrm flipH="1" flipV="1">
              <a:off x="4391" y="1596"/>
              <a:ext cx="1019" cy="1068"/>
              <a:chOff x="4231" y="327"/>
              <a:chExt cx="1019" cy="1068"/>
            </a:xfrm>
          </p:grpSpPr>
          <p:grpSp>
            <p:nvGrpSpPr>
              <p:cNvPr id="54283" name="Group 41"/>
              <p:cNvGrpSpPr>
                <a:grpSpLocks/>
              </p:cNvGrpSpPr>
              <p:nvPr/>
            </p:nvGrpSpPr>
            <p:grpSpPr bwMode="auto">
              <a:xfrm>
                <a:off x="5033" y="327"/>
                <a:ext cx="217" cy="146"/>
                <a:chOff x="5033" y="327"/>
                <a:chExt cx="217" cy="146"/>
              </a:xfrm>
            </p:grpSpPr>
            <p:sp>
              <p:nvSpPr>
                <p:cNvPr id="54308" name="Freeform 39"/>
                <p:cNvSpPr>
                  <a:spLocks/>
                </p:cNvSpPr>
                <p:nvPr/>
              </p:nvSpPr>
              <p:spPr bwMode="auto">
                <a:xfrm>
                  <a:off x="5033" y="394"/>
                  <a:ext cx="131" cy="79"/>
                </a:xfrm>
                <a:custGeom>
                  <a:avLst/>
                  <a:gdLst>
                    <a:gd name="T0" fmla="*/ 0 w 260"/>
                    <a:gd name="T1" fmla="*/ 10 h 158"/>
                    <a:gd name="T2" fmla="*/ 17 w 260"/>
                    <a:gd name="T3" fmla="*/ 8 h 158"/>
                    <a:gd name="T4" fmla="*/ 6 w 260"/>
                    <a:gd name="T5" fmla="*/ 0 h 158"/>
                    <a:gd name="T6" fmla="*/ 0 w 260"/>
                    <a:gd name="T7" fmla="*/ 10 h 15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0"/>
                    <a:gd name="T13" fmla="*/ 0 h 158"/>
                    <a:gd name="T14" fmla="*/ 260 w 260"/>
                    <a:gd name="T15" fmla="*/ 158 h 15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0" h="158">
                      <a:moveTo>
                        <a:pt x="0" y="158"/>
                      </a:moveTo>
                      <a:lnTo>
                        <a:pt x="260" y="128"/>
                      </a:lnTo>
                      <a:lnTo>
                        <a:pt x="87" y="0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54309" name="Freeform 40"/>
                <p:cNvSpPr>
                  <a:spLocks/>
                </p:cNvSpPr>
                <p:nvPr/>
              </p:nvSpPr>
              <p:spPr bwMode="auto">
                <a:xfrm>
                  <a:off x="5156" y="327"/>
                  <a:ext cx="94" cy="84"/>
                </a:xfrm>
                <a:custGeom>
                  <a:avLst/>
                  <a:gdLst>
                    <a:gd name="T0" fmla="*/ 0 w 186"/>
                    <a:gd name="T1" fmla="*/ 9 h 169"/>
                    <a:gd name="T2" fmla="*/ 12 w 186"/>
                    <a:gd name="T3" fmla="*/ 10 h 169"/>
                    <a:gd name="T4" fmla="*/ 9 w 186"/>
                    <a:gd name="T5" fmla="*/ 0 h 169"/>
                    <a:gd name="T6" fmla="*/ 0 w 186"/>
                    <a:gd name="T7" fmla="*/ 9 h 1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6"/>
                    <a:gd name="T13" fmla="*/ 0 h 169"/>
                    <a:gd name="T14" fmla="*/ 186 w 186"/>
                    <a:gd name="T15" fmla="*/ 169 h 1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6" h="169">
                      <a:moveTo>
                        <a:pt x="0" y="158"/>
                      </a:moveTo>
                      <a:lnTo>
                        <a:pt x="186" y="169"/>
                      </a:lnTo>
                      <a:lnTo>
                        <a:pt x="143" y="0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grpSp>
            <p:nvGrpSpPr>
              <p:cNvPr id="54284" name="Group 65"/>
              <p:cNvGrpSpPr>
                <a:grpSpLocks/>
              </p:cNvGrpSpPr>
              <p:nvPr/>
            </p:nvGrpSpPr>
            <p:grpSpPr bwMode="auto">
              <a:xfrm>
                <a:off x="4231" y="364"/>
                <a:ext cx="978" cy="1031"/>
                <a:chOff x="4231" y="364"/>
                <a:chExt cx="978" cy="1031"/>
              </a:xfrm>
            </p:grpSpPr>
            <p:sp>
              <p:nvSpPr>
                <p:cNvPr id="54285" name="Freeform 42"/>
                <p:cNvSpPr>
                  <a:spLocks/>
                </p:cNvSpPr>
                <p:nvPr/>
              </p:nvSpPr>
              <p:spPr bwMode="auto">
                <a:xfrm>
                  <a:off x="4231" y="364"/>
                  <a:ext cx="978" cy="1031"/>
                </a:xfrm>
                <a:custGeom>
                  <a:avLst/>
                  <a:gdLst>
                    <a:gd name="T0" fmla="*/ 51 w 1956"/>
                    <a:gd name="T1" fmla="*/ 5 h 2061"/>
                    <a:gd name="T2" fmla="*/ 50 w 1956"/>
                    <a:gd name="T3" fmla="*/ 12 h 2061"/>
                    <a:gd name="T4" fmla="*/ 48 w 1956"/>
                    <a:gd name="T5" fmla="*/ 20 h 2061"/>
                    <a:gd name="T6" fmla="*/ 45 w 1956"/>
                    <a:gd name="T7" fmla="*/ 27 h 2061"/>
                    <a:gd name="T8" fmla="*/ 39 w 1956"/>
                    <a:gd name="T9" fmla="*/ 34 h 2061"/>
                    <a:gd name="T10" fmla="*/ 33 w 1956"/>
                    <a:gd name="T11" fmla="*/ 41 h 2061"/>
                    <a:gd name="T12" fmla="*/ 27 w 1956"/>
                    <a:gd name="T13" fmla="*/ 55 h 2061"/>
                    <a:gd name="T14" fmla="*/ 26 w 1956"/>
                    <a:gd name="T15" fmla="*/ 68 h 2061"/>
                    <a:gd name="T16" fmla="*/ 23 w 1956"/>
                    <a:gd name="T17" fmla="*/ 82 h 2061"/>
                    <a:gd name="T18" fmla="*/ 18 w 1956"/>
                    <a:gd name="T19" fmla="*/ 93 h 2061"/>
                    <a:gd name="T20" fmla="*/ 11 w 1956"/>
                    <a:gd name="T21" fmla="*/ 105 h 2061"/>
                    <a:gd name="T22" fmla="*/ 5 w 1956"/>
                    <a:gd name="T23" fmla="*/ 116 h 2061"/>
                    <a:gd name="T24" fmla="*/ 0 w 1956"/>
                    <a:gd name="T25" fmla="*/ 123 h 2061"/>
                    <a:gd name="T26" fmla="*/ 1 w 1956"/>
                    <a:gd name="T27" fmla="*/ 125 h 2061"/>
                    <a:gd name="T28" fmla="*/ 4 w 1956"/>
                    <a:gd name="T29" fmla="*/ 128 h 2061"/>
                    <a:gd name="T30" fmla="*/ 13 w 1956"/>
                    <a:gd name="T31" fmla="*/ 129 h 2061"/>
                    <a:gd name="T32" fmla="*/ 22 w 1956"/>
                    <a:gd name="T33" fmla="*/ 126 h 2061"/>
                    <a:gd name="T34" fmla="*/ 30 w 1956"/>
                    <a:gd name="T35" fmla="*/ 117 h 2061"/>
                    <a:gd name="T36" fmla="*/ 32 w 1956"/>
                    <a:gd name="T37" fmla="*/ 112 h 2061"/>
                    <a:gd name="T38" fmla="*/ 38 w 1956"/>
                    <a:gd name="T39" fmla="*/ 99 h 2061"/>
                    <a:gd name="T40" fmla="*/ 47 w 1956"/>
                    <a:gd name="T41" fmla="*/ 100 h 2061"/>
                    <a:gd name="T42" fmla="*/ 49 w 1956"/>
                    <a:gd name="T43" fmla="*/ 111 h 2061"/>
                    <a:gd name="T44" fmla="*/ 52 w 1956"/>
                    <a:gd name="T45" fmla="*/ 117 h 2061"/>
                    <a:gd name="T46" fmla="*/ 55 w 1956"/>
                    <a:gd name="T47" fmla="*/ 122 h 2061"/>
                    <a:gd name="T48" fmla="*/ 59 w 1956"/>
                    <a:gd name="T49" fmla="*/ 126 h 2061"/>
                    <a:gd name="T50" fmla="*/ 64 w 1956"/>
                    <a:gd name="T51" fmla="*/ 128 h 2061"/>
                    <a:gd name="T52" fmla="*/ 69 w 1956"/>
                    <a:gd name="T53" fmla="*/ 128 h 2061"/>
                    <a:gd name="T54" fmla="*/ 74 w 1956"/>
                    <a:gd name="T55" fmla="*/ 126 h 2061"/>
                    <a:gd name="T56" fmla="*/ 80 w 1956"/>
                    <a:gd name="T57" fmla="*/ 114 h 2061"/>
                    <a:gd name="T58" fmla="*/ 87 w 1956"/>
                    <a:gd name="T59" fmla="*/ 115 h 2061"/>
                    <a:gd name="T60" fmla="*/ 91 w 1956"/>
                    <a:gd name="T61" fmla="*/ 115 h 2061"/>
                    <a:gd name="T62" fmla="*/ 94 w 1956"/>
                    <a:gd name="T63" fmla="*/ 112 h 2061"/>
                    <a:gd name="T64" fmla="*/ 97 w 1956"/>
                    <a:gd name="T65" fmla="*/ 106 h 2061"/>
                    <a:gd name="T66" fmla="*/ 97 w 1956"/>
                    <a:gd name="T67" fmla="*/ 102 h 2061"/>
                    <a:gd name="T68" fmla="*/ 101 w 1956"/>
                    <a:gd name="T69" fmla="*/ 100 h 2061"/>
                    <a:gd name="T70" fmla="*/ 105 w 1956"/>
                    <a:gd name="T71" fmla="*/ 99 h 2061"/>
                    <a:gd name="T72" fmla="*/ 109 w 1956"/>
                    <a:gd name="T73" fmla="*/ 96 h 2061"/>
                    <a:gd name="T74" fmla="*/ 111 w 1956"/>
                    <a:gd name="T75" fmla="*/ 92 h 2061"/>
                    <a:gd name="T76" fmla="*/ 112 w 1956"/>
                    <a:gd name="T77" fmla="*/ 87 h 2061"/>
                    <a:gd name="T78" fmla="*/ 110 w 1956"/>
                    <a:gd name="T79" fmla="*/ 81 h 2061"/>
                    <a:gd name="T80" fmla="*/ 116 w 1956"/>
                    <a:gd name="T81" fmla="*/ 80 h 2061"/>
                    <a:gd name="T82" fmla="*/ 119 w 1956"/>
                    <a:gd name="T83" fmla="*/ 78 h 2061"/>
                    <a:gd name="T84" fmla="*/ 121 w 1956"/>
                    <a:gd name="T85" fmla="*/ 73 h 2061"/>
                    <a:gd name="T86" fmla="*/ 123 w 1956"/>
                    <a:gd name="T87" fmla="*/ 69 h 2061"/>
                    <a:gd name="T88" fmla="*/ 122 w 1956"/>
                    <a:gd name="T89" fmla="*/ 65 h 2061"/>
                    <a:gd name="T90" fmla="*/ 121 w 1956"/>
                    <a:gd name="T91" fmla="*/ 61 h 2061"/>
                    <a:gd name="T92" fmla="*/ 118 w 1956"/>
                    <a:gd name="T93" fmla="*/ 56 h 2061"/>
                    <a:gd name="T94" fmla="*/ 115 w 1956"/>
                    <a:gd name="T95" fmla="*/ 47 h 2061"/>
                    <a:gd name="T96" fmla="*/ 111 w 1956"/>
                    <a:gd name="T97" fmla="*/ 39 h 2061"/>
                    <a:gd name="T98" fmla="*/ 111 w 1956"/>
                    <a:gd name="T99" fmla="*/ 34 h 2061"/>
                    <a:gd name="T100" fmla="*/ 108 w 1956"/>
                    <a:gd name="T101" fmla="*/ 27 h 2061"/>
                    <a:gd name="T102" fmla="*/ 107 w 1956"/>
                    <a:gd name="T103" fmla="*/ 21 h 2061"/>
                    <a:gd name="T104" fmla="*/ 106 w 1956"/>
                    <a:gd name="T105" fmla="*/ 15 h 2061"/>
                    <a:gd name="T106" fmla="*/ 106 w 1956"/>
                    <a:gd name="T107" fmla="*/ 9 h 2061"/>
                    <a:gd name="T108" fmla="*/ 104 w 1956"/>
                    <a:gd name="T109" fmla="*/ 0 h 206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956"/>
                    <a:gd name="T166" fmla="*/ 0 h 2061"/>
                    <a:gd name="T167" fmla="*/ 1956 w 1956"/>
                    <a:gd name="T168" fmla="*/ 2061 h 206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956" h="2061">
                      <a:moveTo>
                        <a:pt x="794" y="9"/>
                      </a:moveTo>
                      <a:lnTo>
                        <a:pt x="803" y="66"/>
                      </a:lnTo>
                      <a:lnTo>
                        <a:pt x="806" y="109"/>
                      </a:lnTo>
                      <a:lnTo>
                        <a:pt x="794" y="178"/>
                      </a:lnTo>
                      <a:lnTo>
                        <a:pt x="772" y="282"/>
                      </a:lnTo>
                      <a:lnTo>
                        <a:pt x="765" y="316"/>
                      </a:lnTo>
                      <a:lnTo>
                        <a:pt x="745" y="366"/>
                      </a:lnTo>
                      <a:lnTo>
                        <a:pt x="708" y="429"/>
                      </a:lnTo>
                      <a:lnTo>
                        <a:pt x="663" y="486"/>
                      </a:lnTo>
                      <a:lnTo>
                        <a:pt x="620" y="531"/>
                      </a:lnTo>
                      <a:lnTo>
                        <a:pt x="575" y="577"/>
                      </a:lnTo>
                      <a:lnTo>
                        <a:pt x="524" y="643"/>
                      </a:lnTo>
                      <a:lnTo>
                        <a:pt x="471" y="739"/>
                      </a:lnTo>
                      <a:lnTo>
                        <a:pt x="432" y="880"/>
                      </a:lnTo>
                      <a:lnTo>
                        <a:pt x="426" y="955"/>
                      </a:lnTo>
                      <a:lnTo>
                        <a:pt x="403" y="1079"/>
                      </a:lnTo>
                      <a:lnTo>
                        <a:pt x="381" y="1220"/>
                      </a:lnTo>
                      <a:lnTo>
                        <a:pt x="359" y="1301"/>
                      </a:lnTo>
                      <a:lnTo>
                        <a:pt x="332" y="1365"/>
                      </a:lnTo>
                      <a:lnTo>
                        <a:pt x="285" y="1483"/>
                      </a:lnTo>
                      <a:lnTo>
                        <a:pt x="221" y="1614"/>
                      </a:lnTo>
                      <a:lnTo>
                        <a:pt x="176" y="1680"/>
                      </a:lnTo>
                      <a:lnTo>
                        <a:pt x="131" y="1762"/>
                      </a:lnTo>
                      <a:lnTo>
                        <a:pt x="75" y="1852"/>
                      </a:lnTo>
                      <a:lnTo>
                        <a:pt x="7" y="1939"/>
                      </a:lnTo>
                      <a:lnTo>
                        <a:pt x="0" y="1964"/>
                      </a:lnTo>
                      <a:lnTo>
                        <a:pt x="1" y="1981"/>
                      </a:lnTo>
                      <a:lnTo>
                        <a:pt x="13" y="1999"/>
                      </a:lnTo>
                      <a:lnTo>
                        <a:pt x="32" y="2018"/>
                      </a:lnTo>
                      <a:lnTo>
                        <a:pt x="56" y="2034"/>
                      </a:lnTo>
                      <a:lnTo>
                        <a:pt x="153" y="2057"/>
                      </a:lnTo>
                      <a:lnTo>
                        <a:pt x="206" y="2061"/>
                      </a:lnTo>
                      <a:lnTo>
                        <a:pt x="267" y="2050"/>
                      </a:lnTo>
                      <a:lnTo>
                        <a:pt x="339" y="2009"/>
                      </a:lnTo>
                      <a:lnTo>
                        <a:pt x="403" y="1948"/>
                      </a:lnTo>
                      <a:lnTo>
                        <a:pt x="467" y="1872"/>
                      </a:lnTo>
                      <a:lnTo>
                        <a:pt x="490" y="1833"/>
                      </a:lnTo>
                      <a:lnTo>
                        <a:pt x="508" y="1779"/>
                      </a:lnTo>
                      <a:lnTo>
                        <a:pt x="550" y="1676"/>
                      </a:lnTo>
                      <a:lnTo>
                        <a:pt x="604" y="1579"/>
                      </a:lnTo>
                      <a:lnTo>
                        <a:pt x="701" y="1420"/>
                      </a:lnTo>
                      <a:lnTo>
                        <a:pt x="740" y="1586"/>
                      </a:lnTo>
                      <a:lnTo>
                        <a:pt x="758" y="1679"/>
                      </a:lnTo>
                      <a:lnTo>
                        <a:pt x="784" y="1763"/>
                      </a:lnTo>
                      <a:lnTo>
                        <a:pt x="807" y="1811"/>
                      </a:lnTo>
                      <a:lnTo>
                        <a:pt x="831" y="1865"/>
                      </a:lnTo>
                      <a:lnTo>
                        <a:pt x="861" y="1917"/>
                      </a:lnTo>
                      <a:lnTo>
                        <a:pt x="880" y="1946"/>
                      </a:lnTo>
                      <a:lnTo>
                        <a:pt x="901" y="1974"/>
                      </a:lnTo>
                      <a:lnTo>
                        <a:pt x="937" y="2003"/>
                      </a:lnTo>
                      <a:lnTo>
                        <a:pt x="963" y="2021"/>
                      </a:lnTo>
                      <a:lnTo>
                        <a:pt x="1018" y="2034"/>
                      </a:lnTo>
                      <a:lnTo>
                        <a:pt x="1059" y="2038"/>
                      </a:lnTo>
                      <a:lnTo>
                        <a:pt x="1104" y="2035"/>
                      </a:lnTo>
                      <a:lnTo>
                        <a:pt x="1141" y="2026"/>
                      </a:lnTo>
                      <a:lnTo>
                        <a:pt x="1170" y="2016"/>
                      </a:lnTo>
                      <a:lnTo>
                        <a:pt x="1205" y="1954"/>
                      </a:lnTo>
                      <a:lnTo>
                        <a:pt x="1276" y="1814"/>
                      </a:lnTo>
                      <a:lnTo>
                        <a:pt x="1334" y="1834"/>
                      </a:lnTo>
                      <a:lnTo>
                        <a:pt x="1382" y="1840"/>
                      </a:lnTo>
                      <a:lnTo>
                        <a:pt x="1422" y="1840"/>
                      </a:lnTo>
                      <a:lnTo>
                        <a:pt x="1445" y="1832"/>
                      </a:lnTo>
                      <a:lnTo>
                        <a:pt x="1473" y="1802"/>
                      </a:lnTo>
                      <a:lnTo>
                        <a:pt x="1496" y="1779"/>
                      </a:lnTo>
                      <a:lnTo>
                        <a:pt x="1519" y="1747"/>
                      </a:lnTo>
                      <a:lnTo>
                        <a:pt x="1539" y="1696"/>
                      </a:lnTo>
                      <a:lnTo>
                        <a:pt x="1550" y="1651"/>
                      </a:lnTo>
                      <a:lnTo>
                        <a:pt x="1550" y="1624"/>
                      </a:lnTo>
                      <a:lnTo>
                        <a:pt x="1582" y="1596"/>
                      </a:lnTo>
                      <a:lnTo>
                        <a:pt x="1615" y="1592"/>
                      </a:lnTo>
                      <a:lnTo>
                        <a:pt x="1652" y="1579"/>
                      </a:lnTo>
                      <a:lnTo>
                        <a:pt x="1679" y="1570"/>
                      </a:lnTo>
                      <a:lnTo>
                        <a:pt x="1708" y="1544"/>
                      </a:lnTo>
                      <a:lnTo>
                        <a:pt x="1729" y="1522"/>
                      </a:lnTo>
                      <a:lnTo>
                        <a:pt x="1750" y="1496"/>
                      </a:lnTo>
                      <a:lnTo>
                        <a:pt x="1771" y="1458"/>
                      </a:lnTo>
                      <a:lnTo>
                        <a:pt x="1781" y="1422"/>
                      </a:lnTo>
                      <a:lnTo>
                        <a:pt x="1788" y="1385"/>
                      </a:lnTo>
                      <a:lnTo>
                        <a:pt x="1778" y="1348"/>
                      </a:lnTo>
                      <a:lnTo>
                        <a:pt x="1750" y="1282"/>
                      </a:lnTo>
                      <a:lnTo>
                        <a:pt x="1817" y="1282"/>
                      </a:lnTo>
                      <a:lnTo>
                        <a:pt x="1844" y="1278"/>
                      </a:lnTo>
                      <a:lnTo>
                        <a:pt x="1868" y="1260"/>
                      </a:lnTo>
                      <a:lnTo>
                        <a:pt x="1890" y="1237"/>
                      </a:lnTo>
                      <a:lnTo>
                        <a:pt x="1911" y="1205"/>
                      </a:lnTo>
                      <a:lnTo>
                        <a:pt x="1929" y="1167"/>
                      </a:lnTo>
                      <a:lnTo>
                        <a:pt x="1947" y="1134"/>
                      </a:lnTo>
                      <a:lnTo>
                        <a:pt x="1956" y="1099"/>
                      </a:lnTo>
                      <a:lnTo>
                        <a:pt x="1956" y="1066"/>
                      </a:lnTo>
                      <a:lnTo>
                        <a:pt x="1951" y="1029"/>
                      </a:lnTo>
                      <a:lnTo>
                        <a:pt x="1945" y="993"/>
                      </a:lnTo>
                      <a:lnTo>
                        <a:pt x="1929" y="964"/>
                      </a:lnTo>
                      <a:lnTo>
                        <a:pt x="1906" y="933"/>
                      </a:lnTo>
                      <a:lnTo>
                        <a:pt x="1874" y="894"/>
                      </a:lnTo>
                      <a:lnTo>
                        <a:pt x="1857" y="808"/>
                      </a:lnTo>
                      <a:lnTo>
                        <a:pt x="1838" y="743"/>
                      </a:lnTo>
                      <a:lnTo>
                        <a:pt x="1820" y="702"/>
                      </a:lnTo>
                      <a:lnTo>
                        <a:pt x="1774" y="618"/>
                      </a:lnTo>
                      <a:lnTo>
                        <a:pt x="1772" y="595"/>
                      </a:lnTo>
                      <a:lnTo>
                        <a:pt x="1774" y="537"/>
                      </a:lnTo>
                      <a:lnTo>
                        <a:pt x="1753" y="483"/>
                      </a:lnTo>
                      <a:lnTo>
                        <a:pt x="1721" y="428"/>
                      </a:lnTo>
                      <a:lnTo>
                        <a:pt x="1714" y="387"/>
                      </a:lnTo>
                      <a:lnTo>
                        <a:pt x="1705" y="321"/>
                      </a:lnTo>
                      <a:lnTo>
                        <a:pt x="1689" y="278"/>
                      </a:lnTo>
                      <a:lnTo>
                        <a:pt x="1681" y="228"/>
                      </a:lnTo>
                      <a:lnTo>
                        <a:pt x="1676" y="176"/>
                      </a:lnTo>
                      <a:lnTo>
                        <a:pt x="1681" y="134"/>
                      </a:lnTo>
                      <a:lnTo>
                        <a:pt x="1697" y="93"/>
                      </a:lnTo>
                      <a:lnTo>
                        <a:pt x="1656" y="0"/>
                      </a:lnTo>
                      <a:lnTo>
                        <a:pt x="794" y="9"/>
                      </a:lnTo>
                      <a:close/>
                    </a:path>
                  </a:pathLst>
                </a:custGeom>
                <a:solidFill>
                  <a:srgbClr val="FF9F9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grpSp>
              <p:nvGrpSpPr>
                <p:cNvPr id="54286" name="Group 64"/>
                <p:cNvGrpSpPr>
                  <a:grpSpLocks/>
                </p:cNvGrpSpPr>
                <p:nvPr/>
              </p:nvGrpSpPr>
              <p:grpSpPr bwMode="auto">
                <a:xfrm>
                  <a:off x="4264" y="441"/>
                  <a:ext cx="908" cy="917"/>
                  <a:chOff x="4264" y="441"/>
                  <a:chExt cx="908" cy="917"/>
                </a:xfrm>
              </p:grpSpPr>
              <p:grpSp>
                <p:nvGrpSpPr>
                  <p:cNvPr id="54287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264" y="441"/>
                    <a:ext cx="908" cy="917"/>
                    <a:chOff x="4264" y="441"/>
                    <a:chExt cx="908" cy="917"/>
                  </a:xfrm>
                </p:grpSpPr>
                <p:sp>
                  <p:nvSpPr>
                    <p:cNvPr id="54289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790" y="868"/>
                      <a:ext cx="217" cy="306"/>
                    </a:xfrm>
                    <a:custGeom>
                      <a:avLst/>
                      <a:gdLst>
                        <a:gd name="T0" fmla="*/ 5 w 432"/>
                        <a:gd name="T1" fmla="*/ 26 h 614"/>
                        <a:gd name="T2" fmla="*/ 5 w 432"/>
                        <a:gd name="T3" fmla="*/ 25 h 614"/>
                        <a:gd name="T4" fmla="*/ 5 w 432"/>
                        <a:gd name="T5" fmla="*/ 23 h 614"/>
                        <a:gd name="T6" fmla="*/ 4 w 432"/>
                        <a:gd name="T7" fmla="*/ 22 h 614"/>
                        <a:gd name="T8" fmla="*/ 4 w 432"/>
                        <a:gd name="T9" fmla="*/ 20 h 614"/>
                        <a:gd name="T10" fmla="*/ 3 w 432"/>
                        <a:gd name="T11" fmla="*/ 19 h 614"/>
                        <a:gd name="T12" fmla="*/ 2 w 432"/>
                        <a:gd name="T13" fmla="*/ 17 h 614"/>
                        <a:gd name="T14" fmla="*/ 2 w 432"/>
                        <a:gd name="T15" fmla="*/ 15 h 614"/>
                        <a:gd name="T16" fmla="*/ 1 w 432"/>
                        <a:gd name="T17" fmla="*/ 13 h 614"/>
                        <a:gd name="T18" fmla="*/ 1 w 432"/>
                        <a:gd name="T19" fmla="*/ 11 h 614"/>
                        <a:gd name="T20" fmla="*/ 1 w 432"/>
                        <a:gd name="T21" fmla="*/ 9 h 614"/>
                        <a:gd name="T22" fmla="*/ 0 w 432"/>
                        <a:gd name="T23" fmla="*/ 7 h 614"/>
                        <a:gd name="T24" fmla="*/ 0 w 432"/>
                        <a:gd name="T25" fmla="*/ 6 h 614"/>
                        <a:gd name="T26" fmla="*/ 1 w 432"/>
                        <a:gd name="T27" fmla="*/ 4 h 614"/>
                        <a:gd name="T28" fmla="*/ 1 w 432"/>
                        <a:gd name="T29" fmla="*/ 3 h 614"/>
                        <a:gd name="T30" fmla="*/ 2 w 432"/>
                        <a:gd name="T31" fmla="*/ 2 h 614"/>
                        <a:gd name="T32" fmla="*/ 4 w 432"/>
                        <a:gd name="T33" fmla="*/ 1 h 614"/>
                        <a:gd name="T34" fmla="*/ 5 w 432"/>
                        <a:gd name="T35" fmla="*/ 0 h 614"/>
                        <a:gd name="T36" fmla="*/ 7 w 432"/>
                        <a:gd name="T37" fmla="*/ 0 h 614"/>
                        <a:gd name="T38" fmla="*/ 9 w 432"/>
                        <a:gd name="T39" fmla="*/ 0 h 614"/>
                        <a:gd name="T40" fmla="*/ 10 w 432"/>
                        <a:gd name="T41" fmla="*/ 0 h 614"/>
                        <a:gd name="T42" fmla="*/ 12 w 432"/>
                        <a:gd name="T43" fmla="*/ 0 h 614"/>
                        <a:gd name="T44" fmla="*/ 13 w 432"/>
                        <a:gd name="T45" fmla="*/ 1 h 614"/>
                        <a:gd name="T46" fmla="*/ 15 w 432"/>
                        <a:gd name="T47" fmla="*/ 2 h 614"/>
                        <a:gd name="T48" fmla="*/ 17 w 432"/>
                        <a:gd name="T49" fmla="*/ 4 h 614"/>
                        <a:gd name="T50" fmla="*/ 18 w 432"/>
                        <a:gd name="T51" fmla="*/ 5 h 614"/>
                        <a:gd name="T52" fmla="*/ 18 w 432"/>
                        <a:gd name="T53" fmla="*/ 6 h 614"/>
                        <a:gd name="T54" fmla="*/ 19 w 432"/>
                        <a:gd name="T55" fmla="*/ 8 h 614"/>
                        <a:gd name="T56" fmla="*/ 20 w 432"/>
                        <a:gd name="T57" fmla="*/ 9 h 614"/>
                        <a:gd name="T58" fmla="*/ 21 w 432"/>
                        <a:gd name="T59" fmla="*/ 10 h 614"/>
                        <a:gd name="T60" fmla="*/ 22 w 432"/>
                        <a:gd name="T61" fmla="*/ 12 h 614"/>
                        <a:gd name="T62" fmla="*/ 23 w 432"/>
                        <a:gd name="T63" fmla="*/ 16 h 614"/>
                        <a:gd name="T64" fmla="*/ 25 w 432"/>
                        <a:gd name="T65" fmla="*/ 21 h 614"/>
                        <a:gd name="T66" fmla="*/ 25 w 432"/>
                        <a:gd name="T67" fmla="*/ 25 h 614"/>
                        <a:gd name="T68" fmla="*/ 26 w 432"/>
                        <a:gd name="T69" fmla="*/ 29 h 614"/>
                        <a:gd name="T70" fmla="*/ 28 w 432"/>
                        <a:gd name="T71" fmla="*/ 33 h 614"/>
                        <a:gd name="T72" fmla="*/ 28 w 432"/>
                        <a:gd name="T73" fmla="*/ 38 h 614"/>
                        <a:gd name="T74" fmla="*/ 27 w 432"/>
                        <a:gd name="T75" fmla="*/ 38 h 61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32"/>
                        <a:gd name="T115" fmla="*/ 0 h 614"/>
                        <a:gd name="T116" fmla="*/ 432 w 432"/>
                        <a:gd name="T117" fmla="*/ 614 h 614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32" h="614">
                          <a:moveTo>
                            <a:pt x="67" y="429"/>
                          </a:moveTo>
                          <a:lnTo>
                            <a:pt x="71" y="402"/>
                          </a:lnTo>
                          <a:lnTo>
                            <a:pt x="68" y="383"/>
                          </a:lnTo>
                          <a:lnTo>
                            <a:pt x="61" y="357"/>
                          </a:lnTo>
                          <a:lnTo>
                            <a:pt x="49" y="333"/>
                          </a:lnTo>
                          <a:lnTo>
                            <a:pt x="42" y="311"/>
                          </a:lnTo>
                          <a:lnTo>
                            <a:pt x="30" y="281"/>
                          </a:lnTo>
                          <a:lnTo>
                            <a:pt x="20" y="250"/>
                          </a:lnTo>
                          <a:lnTo>
                            <a:pt x="12" y="214"/>
                          </a:lnTo>
                          <a:lnTo>
                            <a:pt x="6" y="184"/>
                          </a:lnTo>
                          <a:lnTo>
                            <a:pt x="1" y="155"/>
                          </a:lnTo>
                          <a:lnTo>
                            <a:pt x="0" y="123"/>
                          </a:lnTo>
                          <a:lnTo>
                            <a:pt x="0" y="99"/>
                          </a:lnTo>
                          <a:lnTo>
                            <a:pt x="6" y="77"/>
                          </a:lnTo>
                          <a:lnTo>
                            <a:pt x="16" y="59"/>
                          </a:lnTo>
                          <a:lnTo>
                            <a:pt x="29" y="44"/>
                          </a:lnTo>
                          <a:lnTo>
                            <a:pt x="54" y="27"/>
                          </a:lnTo>
                          <a:lnTo>
                            <a:pt x="77" y="14"/>
                          </a:lnTo>
                          <a:lnTo>
                            <a:pt x="105" y="3"/>
                          </a:lnTo>
                          <a:lnTo>
                            <a:pt x="131" y="0"/>
                          </a:lnTo>
                          <a:lnTo>
                            <a:pt x="157" y="3"/>
                          </a:lnTo>
                          <a:lnTo>
                            <a:pt x="182" y="14"/>
                          </a:lnTo>
                          <a:lnTo>
                            <a:pt x="208" y="27"/>
                          </a:lnTo>
                          <a:lnTo>
                            <a:pt x="234" y="43"/>
                          </a:lnTo>
                          <a:lnTo>
                            <a:pt x="256" y="67"/>
                          </a:lnTo>
                          <a:lnTo>
                            <a:pt x="273" y="88"/>
                          </a:lnTo>
                          <a:lnTo>
                            <a:pt x="285" y="105"/>
                          </a:lnTo>
                          <a:lnTo>
                            <a:pt x="301" y="128"/>
                          </a:lnTo>
                          <a:lnTo>
                            <a:pt x="314" y="149"/>
                          </a:lnTo>
                          <a:lnTo>
                            <a:pt x="326" y="171"/>
                          </a:lnTo>
                          <a:lnTo>
                            <a:pt x="336" y="194"/>
                          </a:lnTo>
                          <a:lnTo>
                            <a:pt x="358" y="265"/>
                          </a:lnTo>
                          <a:lnTo>
                            <a:pt x="384" y="348"/>
                          </a:lnTo>
                          <a:lnTo>
                            <a:pt x="388" y="405"/>
                          </a:lnTo>
                          <a:lnTo>
                            <a:pt x="415" y="474"/>
                          </a:lnTo>
                          <a:lnTo>
                            <a:pt x="432" y="535"/>
                          </a:lnTo>
                          <a:lnTo>
                            <a:pt x="432" y="614"/>
                          </a:lnTo>
                          <a:lnTo>
                            <a:pt x="428" y="614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4290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698" y="1017"/>
                      <a:ext cx="184" cy="257"/>
                    </a:xfrm>
                    <a:custGeom>
                      <a:avLst/>
                      <a:gdLst>
                        <a:gd name="T0" fmla="*/ 0 w 368"/>
                        <a:gd name="T1" fmla="*/ 7 h 515"/>
                        <a:gd name="T2" fmla="*/ 1 w 368"/>
                        <a:gd name="T3" fmla="*/ 6 h 515"/>
                        <a:gd name="T4" fmla="*/ 1 w 368"/>
                        <a:gd name="T5" fmla="*/ 5 h 515"/>
                        <a:gd name="T6" fmla="*/ 1 w 368"/>
                        <a:gd name="T7" fmla="*/ 4 h 515"/>
                        <a:gd name="T8" fmla="*/ 2 w 368"/>
                        <a:gd name="T9" fmla="*/ 3 h 515"/>
                        <a:gd name="T10" fmla="*/ 3 w 368"/>
                        <a:gd name="T11" fmla="*/ 2 h 515"/>
                        <a:gd name="T12" fmla="*/ 4 w 368"/>
                        <a:gd name="T13" fmla="*/ 1 h 515"/>
                        <a:gd name="T14" fmla="*/ 5 w 368"/>
                        <a:gd name="T15" fmla="*/ 0 h 515"/>
                        <a:gd name="T16" fmla="*/ 6 w 368"/>
                        <a:gd name="T17" fmla="*/ 0 h 515"/>
                        <a:gd name="T18" fmla="*/ 7 w 368"/>
                        <a:gd name="T19" fmla="*/ 0 h 515"/>
                        <a:gd name="T20" fmla="*/ 9 w 368"/>
                        <a:gd name="T21" fmla="*/ 0 h 515"/>
                        <a:gd name="T22" fmla="*/ 10 w 368"/>
                        <a:gd name="T23" fmla="*/ 0 h 515"/>
                        <a:gd name="T24" fmla="*/ 11 w 368"/>
                        <a:gd name="T25" fmla="*/ 1 h 515"/>
                        <a:gd name="T26" fmla="*/ 12 w 368"/>
                        <a:gd name="T27" fmla="*/ 2 h 515"/>
                        <a:gd name="T28" fmla="*/ 13 w 368"/>
                        <a:gd name="T29" fmla="*/ 3 h 515"/>
                        <a:gd name="T30" fmla="*/ 14 w 368"/>
                        <a:gd name="T31" fmla="*/ 4 h 515"/>
                        <a:gd name="T32" fmla="*/ 15 w 368"/>
                        <a:gd name="T33" fmla="*/ 6 h 515"/>
                        <a:gd name="T34" fmla="*/ 16 w 368"/>
                        <a:gd name="T35" fmla="*/ 7 h 515"/>
                        <a:gd name="T36" fmla="*/ 17 w 368"/>
                        <a:gd name="T37" fmla="*/ 10 h 515"/>
                        <a:gd name="T38" fmla="*/ 19 w 368"/>
                        <a:gd name="T39" fmla="*/ 13 h 515"/>
                        <a:gd name="T40" fmla="*/ 20 w 368"/>
                        <a:gd name="T41" fmla="*/ 14 h 515"/>
                        <a:gd name="T42" fmla="*/ 21 w 368"/>
                        <a:gd name="T43" fmla="*/ 16 h 515"/>
                        <a:gd name="T44" fmla="*/ 22 w 368"/>
                        <a:gd name="T45" fmla="*/ 18 h 515"/>
                        <a:gd name="T46" fmla="*/ 23 w 368"/>
                        <a:gd name="T47" fmla="*/ 20 h 515"/>
                        <a:gd name="T48" fmla="*/ 23 w 368"/>
                        <a:gd name="T49" fmla="*/ 22 h 515"/>
                        <a:gd name="T50" fmla="*/ 23 w 368"/>
                        <a:gd name="T51" fmla="*/ 23 h 515"/>
                        <a:gd name="T52" fmla="*/ 23 w 368"/>
                        <a:gd name="T53" fmla="*/ 25 h 515"/>
                        <a:gd name="T54" fmla="*/ 23 w 368"/>
                        <a:gd name="T55" fmla="*/ 26 h 515"/>
                        <a:gd name="T56" fmla="*/ 23 w 368"/>
                        <a:gd name="T57" fmla="*/ 27 h 515"/>
                        <a:gd name="T58" fmla="*/ 22 w 368"/>
                        <a:gd name="T59" fmla="*/ 29 h 515"/>
                        <a:gd name="T60" fmla="*/ 22 w 368"/>
                        <a:gd name="T61" fmla="*/ 30 h 515"/>
                        <a:gd name="T62" fmla="*/ 21 w 368"/>
                        <a:gd name="T63" fmla="*/ 32 h 515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368"/>
                        <a:gd name="T97" fmla="*/ 0 h 515"/>
                        <a:gd name="T98" fmla="*/ 368 w 368"/>
                        <a:gd name="T99" fmla="*/ 515 h 515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368" h="515">
                          <a:moveTo>
                            <a:pt x="0" y="122"/>
                          </a:moveTo>
                          <a:lnTo>
                            <a:pt x="3" y="108"/>
                          </a:lnTo>
                          <a:lnTo>
                            <a:pt x="7" y="89"/>
                          </a:lnTo>
                          <a:lnTo>
                            <a:pt x="15" y="72"/>
                          </a:lnTo>
                          <a:lnTo>
                            <a:pt x="25" y="53"/>
                          </a:lnTo>
                          <a:lnTo>
                            <a:pt x="34" y="40"/>
                          </a:lnTo>
                          <a:lnTo>
                            <a:pt x="52" y="21"/>
                          </a:lnTo>
                          <a:lnTo>
                            <a:pt x="68" y="9"/>
                          </a:lnTo>
                          <a:lnTo>
                            <a:pt x="82" y="3"/>
                          </a:lnTo>
                          <a:lnTo>
                            <a:pt x="109" y="0"/>
                          </a:lnTo>
                          <a:lnTo>
                            <a:pt x="130" y="2"/>
                          </a:lnTo>
                          <a:lnTo>
                            <a:pt x="148" y="6"/>
                          </a:lnTo>
                          <a:lnTo>
                            <a:pt x="170" y="16"/>
                          </a:lnTo>
                          <a:lnTo>
                            <a:pt x="192" y="35"/>
                          </a:lnTo>
                          <a:lnTo>
                            <a:pt x="207" y="53"/>
                          </a:lnTo>
                          <a:lnTo>
                            <a:pt x="220" y="75"/>
                          </a:lnTo>
                          <a:lnTo>
                            <a:pt x="233" y="96"/>
                          </a:lnTo>
                          <a:lnTo>
                            <a:pt x="247" y="127"/>
                          </a:lnTo>
                          <a:lnTo>
                            <a:pt x="269" y="170"/>
                          </a:lnTo>
                          <a:lnTo>
                            <a:pt x="293" y="208"/>
                          </a:lnTo>
                          <a:lnTo>
                            <a:pt x="307" y="232"/>
                          </a:lnTo>
                          <a:lnTo>
                            <a:pt x="329" y="268"/>
                          </a:lnTo>
                          <a:lnTo>
                            <a:pt x="349" y="300"/>
                          </a:lnTo>
                          <a:lnTo>
                            <a:pt x="361" y="325"/>
                          </a:lnTo>
                          <a:lnTo>
                            <a:pt x="367" y="352"/>
                          </a:lnTo>
                          <a:lnTo>
                            <a:pt x="368" y="378"/>
                          </a:lnTo>
                          <a:lnTo>
                            <a:pt x="368" y="403"/>
                          </a:lnTo>
                          <a:lnTo>
                            <a:pt x="364" y="425"/>
                          </a:lnTo>
                          <a:lnTo>
                            <a:pt x="358" y="447"/>
                          </a:lnTo>
                          <a:lnTo>
                            <a:pt x="351" y="470"/>
                          </a:lnTo>
                          <a:lnTo>
                            <a:pt x="345" y="490"/>
                          </a:lnTo>
                          <a:lnTo>
                            <a:pt x="336" y="515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4291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4832" y="766"/>
                      <a:ext cx="275" cy="238"/>
                    </a:xfrm>
                    <a:custGeom>
                      <a:avLst/>
                      <a:gdLst>
                        <a:gd name="T0" fmla="*/ 2 w 550"/>
                        <a:gd name="T1" fmla="*/ 13 h 477"/>
                        <a:gd name="T2" fmla="*/ 1 w 550"/>
                        <a:gd name="T3" fmla="*/ 11 h 477"/>
                        <a:gd name="T4" fmla="*/ 1 w 550"/>
                        <a:gd name="T5" fmla="*/ 9 h 477"/>
                        <a:gd name="T6" fmla="*/ 1 w 550"/>
                        <a:gd name="T7" fmla="*/ 8 h 477"/>
                        <a:gd name="T8" fmla="*/ 0 w 550"/>
                        <a:gd name="T9" fmla="*/ 6 h 477"/>
                        <a:gd name="T10" fmla="*/ 1 w 550"/>
                        <a:gd name="T11" fmla="*/ 5 h 477"/>
                        <a:gd name="T12" fmla="*/ 1 w 550"/>
                        <a:gd name="T13" fmla="*/ 4 h 477"/>
                        <a:gd name="T14" fmla="*/ 2 w 550"/>
                        <a:gd name="T15" fmla="*/ 2 h 477"/>
                        <a:gd name="T16" fmla="*/ 3 w 550"/>
                        <a:gd name="T17" fmla="*/ 1 h 477"/>
                        <a:gd name="T18" fmla="*/ 4 w 550"/>
                        <a:gd name="T19" fmla="*/ 0 h 477"/>
                        <a:gd name="T20" fmla="*/ 6 w 550"/>
                        <a:gd name="T21" fmla="*/ 0 h 477"/>
                        <a:gd name="T22" fmla="*/ 7 w 550"/>
                        <a:gd name="T23" fmla="*/ 0 h 477"/>
                        <a:gd name="T24" fmla="*/ 9 w 550"/>
                        <a:gd name="T25" fmla="*/ 0 h 477"/>
                        <a:gd name="T26" fmla="*/ 12 w 550"/>
                        <a:gd name="T27" fmla="*/ 0 h 477"/>
                        <a:gd name="T28" fmla="*/ 13 w 550"/>
                        <a:gd name="T29" fmla="*/ 1 h 477"/>
                        <a:gd name="T30" fmla="*/ 15 w 550"/>
                        <a:gd name="T31" fmla="*/ 2 h 477"/>
                        <a:gd name="T32" fmla="*/ 16 w 550"/>
                        <a:gd name="T33" fmla="*/ 3 h 477"/>
                        <a:gd name="T34" fmla="*/ 17 w 550"/>
                        <a:gd name="T35" fmla="*/ 4 h 477"/>
                        <a:gd name="T36" fmla="*/ 18 w 550"/>
                        <a:gd name="T37" fmla="*/ 6 h 477"/>
                        <a:gd name="T38" fmla="*/ 19 w 550"/>
                        <a:gd name="T39" fmla="*/ 7 h 477"/>
                        <a:gd name="T40" fmla="*/ 21 w 550"/>
                        <a:gd name="T41" fmla="*/ 10 h 477"/>
                        <a:gd name="T42" fmla="*/ 22 w 550"/>
                        <a:gd name="T43" fmla="*/ 13 h 477"/>
                        <a:gd name="T44" fmla="*/ 23 w 550"/>
                        <a:gd name="T45" fmla="*/ 14 h 477"/>
                        <a:gd name="T46" fmla="*/ 24 w 550"/>
                        <a:gd name="T47" fmla="*/ 15 h 477"/>
                        <a:gd name="T48" fmla="*/ 26 w 550"/>
                        <a:gd name="T49" fmla="*/ 17 h 477"/>
                        <a:gd name="T50" fmla="*/ 27 w 550"/>
                        <a:gd name="T51" fmla="*/ 18 h 477"/>
                        <a:gd name="T52" fmla="*/ 29 w 550"/>
                        <a:gd name="T53" fmla="*/ 20 h 477"/>
                        <a:gd name="T54" fmla="*/ 30 w 550"/>
                        <a:gd name="T55" fmla="*/ 21 h 477"/>
                        <a:gd name="T56" fmla="*/ 31 w 550"/>
                        <a:gd name="T57" fmla="*/ 23 h 477"/>
                        <a:gd name="T58" fmla="*/ 32 w 550"/>
                        <a:gd name="T59" fmla="*/ 25 h 477"/>
                        <a:gd name="T60" fmla="*/ 33 w 550"/>
                        <a:gd name="T61" fmla="*/ 27 h 477"/>
                        <a:gd name="T62" fmla="*/ 34 w 550"/>
                        <a:gd name="T63" fmla="*/ 28 h 477"/>
                        <a:gd name="T64" fmla="*/ 35 w 550"/>
                        <a:gd name="T65" fmla="*/ 29 h 477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550"/>
                        <a:gd name="T100" fmla="*/ 0 h 477"/>
                        <a:gd name="T101" fmla="*/ 550 w 550"/>
                        <a:gd name="T102" fmla="*/ 477 h 477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550" h="477">
                          <a:moveTo>
                            <a:pt x="22" y="208"/>
                          </a:moveTo>
                          <a:lnTo>
                            <a:pt x="13" y="180"/>
                          </a:lnTo>
                          <a:lnTo>
                            <a:pt x="7" y="157"/>
                          </a:lnTo>
                          <a:lnTo>
                            <a:pt x="3" y="128"/>
                          </a:lnTo>
                          <a:lnTo>
                            <a:pt x="0" y="102"/>
                          </a:lnTo>
                          <a:lnTo>
                            <a:pt x="1" y="81"/>
                          </a:lnTo>
                          <a:lnTo>
                            <a:pt x="9" y="64"/>
                          </a:lnTo>
                          <a:lnTo>
                            <a:pt x="22" y="45"/>
                          </a:lnTo>
                          <a:lnTo>
                            <a:pt x="42" y="25"/>
                          </a:lnTo>
                          <a:lnTo>
                            <a:pt x="64" y="10"/>
                          </a:lnTo>
                          <a:lnTo>
                            <a:pt x="86" y="1"/>
                          </a:lnTo>
                          <a:lnTo>
                            <a:pt x="110" y="0"/>
                          </a:lnTo>
                          <a:lnTo>
                            <a:pt x="142" y="4"/>
                          </a:lnTo>
                          <a:lnTo>
                            <a:pt x="180" y="14"/>
                          </a:lnTo>
                          <a:lnTo>
                            <a:pt x="206" y="30"/>
                          </a:lnTo>
                          <a:lnTo>
                            <a:pt x="228" y="44"/>
                          </a:lnTo>
                          <a:lnTo>
                            <a:pt x="249" y="61"/>
                          </a:lnTo>
                          <a:lnTo>
                            <a:pt x="265" y="78"/>
                          </a:lnTo>
                          <a:lnTo>
                            <a:pt x="284" y="100"/>
                          </a:lnTo>
                          <a:lnTo>
                            <a:pt x="303" y="126"/>
                          </a:lnTo>
                          <a:lnTo>
                            <a:pt x="327" y="164"/>
                          </a:lnTo>
                          <a:lnTo>
                            <a:pt x="352" y="208"/>
                          </a:lnTo>
                          <a:lnTo>
                            <a:pt x="365" y="231"/>
                          </a:lnTo>
                          <a:lnTo>
                            <a:pt x="380" y="250"/>
                          </a:lnTo>
                          <a:lnTo>
                            <a:pt x="401" y="272"/>
                          </a:lnTo>
                          <a:lnTo>
                            <a:pt x="423" y="296"/>
                          </a:lnTo>
                          <a:lnTo>
                            <a:pt x="452" y="324"/>
                          </a:lnTo>
                          <a:lnTo>
                            <a:pt x="468" y="344"/>
                          </a:lnTo>
                          <a:lnTo>
                            <a:pt x="493" y="378"/>
                          </a:lnTo>
                          <a:lnTo>
                            <a:pt x="511" y="405"/>
                          </a:lnTo>
                          <a:lnTo>
                            <a:pt x="527" y="432"/>
                          </a:lnTo>
                          <a:lnTo>
                            <a:pt x="540" y="455"/>
                          </a:lnTo>
                          <a:lnTo>
                            <a:pt x="550" y="477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nl-NL"/>
                    </a:p>
                  </p:txBody>
                </p:sp>
                <p:grpSp>
                  <p:nvGrpSpPr>
                    <p:cNvPr id="54292" name="Group 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64" y="441"/>
                      <a:ext cx="908" cy="917"/>
                      <a:chOff x="4264" y="441"/>
                      <a:chExt cx="908" cy="917"/>
                    </a:xfrm>
                  </p:grpSpPr>
                  <p:grpSp>
                    <p:nvGrpSpPr>
                      <p:cNvPr id="54293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55" y="441"/>
                        <a:ext cx="617" cy="842"/>
                        <a:chOff x="4555" y="441"/>
                        <a:chExt cx="617" cy="842"/>
                      </a:xfrm>
                    </p:grpSpPr>
                    <p:grpSp>
                      <p:nvGrpSpPr>
                        <p:cNvPr id="54295" name="Group 4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65" y="1118"/>
                          <a:ext cx="95" cy="165"/>
                          <a:chOff x="4665" y="1118"/>
                          <a:chExt cx="95" cy="165"/>
                        </a:xfrm>
                      </p:grpSpPr>
                      <p:sp>
                        <p:nvSpPr>
                          <p:cNvPr id="54305" name="Freeform 4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00" y="1118"/>
                            <a:ext cx="60" cy="133"/>
                          </a:xfrm>
                          <a:custGeom>
                            <a:avLst/>
                            <a:gdLst>
                              <a:gd name="T0" fmla="*/ 0 w 120"/>
                              <a:gd name="T1" fmla="*/ 0 h 268"/>
                              <a:gd name="T2" fmla="*/ 1 w 120"/>
                              <a:gd name="T3" fmla="*/ 1 h 268"/>
                              <a:gd name="T4" fmla="*/ 1 w 120"/>
                              <a:gd name="T5" fmla="*/ 3 h 268"/>
                              <a:gd name="T6" fmla="*/ 1 w 120"/>
                              <a:gd name="T7" fmla="*/ 4 h 268"/>
                              <a:gd name="T8" fmla="*/ 1 w 120"/>
                              <a:gd name="T9" fmla="*/ 6 h 268"/>
                              <a:gd name="T10" fmla="*/ 2 w 120"/>
                              <a:gd name="T11" fmla="*/ 8 h 268"/>
                              <a:gd name="T12" fmla="*/ 2 w 120"/>
                              <a:gd name="T13" fmla="*/ 10 h 268"/>
                              <a:gd name="T14" fmla="*/ 3 w 120"/>
                              <a:gd name="T15" fmla="*/ 11 h 268"/>
                              <a:gd name="T16" fmla="*/ 4 w 120"/>
                              <a:gd name="T17" fmla="*/ 12 h 268"/>
                              <a:gd name="T18" fmla="*/ 5 w 120"/>
                              <a:gd name="T19" fmla="*/ 14 h 268"/>
                              <a:gd name="T20" fmla="*/ 7 w 120"/>
                              <a:gd name="T21" fmla="*/ 15 h 268"/>
                              <a:gd name="T22" fmla="*/ 8 w 120"/>
                              <a:gd name="T23" fmla="*/ 16 h 268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  <a:gd name="T36" fmla="*/ 0 w 120"/>
                              <a:gd name="T37" fmla="*/ 0 h 268"/>
                              <a:gd name="T38" fmla="*/ 120 w 120"/>
                              <a:gd name="T39" fmla="*/ 268 h 268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T36" t="T37" r="T38" b="T39"/>
                            <a:pathLst>
                              <a:path w="120" h="268">
                                <a:moveTo>
                                  <a:pt x="0" y="0"/>
                                </a:moveTo>
                                <a:lnTo>
                                  <a:pt x="2" y="30"/>
                                </a:lnTo>
                                <a:lnTo>
                                  <a:pt x="6" y="59"/>
                                </a:lnTo>
                                <a:lnTo>
                                  <a:pt x="9" y="79"/>
                                </a:lnTo>
                                <a:lnTo>
                                  <a:pt x="13" y="102"/>
                                </a:lnTo>
                                <a:lnTo>
                                  <a:pt x="22" y="134"/>
                                </a:lnTo>
                                <a:lnTo>
                                  <a:pt x="32" y="163"/>
                                </a:lnTo>
                                <a:lnTo>
                                  <a:pt x="46" y="186"/>
                                </a:lnTo>
                                <a:lnTo>
                                  <a:pt x="60" y="207"/>
                                </a:lnTo>
                                <a:lnTo>
                                  <a:pt x="80" y="232"/>
                                </a:lnTo>
                                <a:lnTo>
                                  <a:pt x="99" y="250"/>
                                </a:lnTo>
                                <a:lnTo>
                                  <a:pt x="120" y="268"/>
                                </a:lnTo>
                              </a:path>
                            </a:pathLst>
                          </a:custGeom>
                          <a:noFill/>
                          <a:ln w="9525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nl-NL"/>
                          </a:p>
                        </p:txBody>
                      </p:sp>
                      <p:sp>
                        <p:nvSpPr>
                          <p:cNvPr id="54306" name="Freeform 4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19" y="1235"/>
                            <a:ext cx="20" cy="48"/>
                          </a:xfrm>
                          <a:custGeom>
                            <a:avLst/>
                            <a:gdLst>
                              <a:gd name="T0" fmla="*/ 2 w 41"/>
                              <a:gd name="T1" fmla="*/ 0 h 94"/>
                              <a:gd name="T2" fmla="*/ 1 w 41"/>
                              <a:gd name="T3" fmla="*/ 1 h 94"/>
                              <a:gd name="T4" fmla="*/ 1 w 41"/>
                              <a:gd name="T5" fmla="*/ 2 h 94"/>
                              <a:gd name="T6" fmla="*/ 0 w 41"/>
                              <a:gd name="T7" fmla="*/ 3 h 94"/>
                              <a:gd name="T8" fmla="*/ 0 w 41"/>
                              <a:gd name="T9" fmla="*/ 4 h 94"/>
                              <a:gd name="T10" fmla="*/ 0 w 41"/>
                              <a:gd name="T11" fmla="*/ 5 h 94"/>
                              <a:gd name="T12" fmla="*/ 0 w 41"/>
                              <a:gd name="T13" fmla="*/ 7 h 94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w 41"/>
                              <a:gd name="T22" fmla="*/ 0 h 94"/>
                              <a:gd name="T23" fmla="*/ 41 w 41"/>
                              <a:gd name="T24" fmla="*/ 94 h 94"/>
                            </a:gdLst>
                            <a:ahLst/>
                            <a:cxnLst>
                              <a:cxn ang="T14">
                                <a:pos x="T0" y="T1"/>
                              </a:cxn>
                              <a:cxn ang="T15">
                                <a:pos x="T2" y="T3"/>
                              </a:cxn>
                              <a:cxn ang="T16">
                                <a:pos x="T4" y="T5"/>
                              </a:cxn>
                              <a:cxn ang="T17">
                                <a:pos x="T6" y="T7"/>
                              </a:cxn>
                              <a:cxn ang="T18">
                                <a:pos x="T8" y="T9"/>
                              </a:cxn>
                              <a:cxn ang="T19">
                                <a:pos x="T10" y="T11"/>
                              </a:cxn>
                              <a:cxn ang="T20">
                                <a:pos x="T12" y="T13"/>
                              </a:cxn>
                            </a:cxnLst>
                            <a:rect l="T21" t="T22" r="T23" b="T24"/>
                            <a:pathLst>
                              <a:path w="41" h="94">
                                <a:moveTo>
                                  <a:pt x="41" y="0"/>
                                </a:moveTo>
                                <a:lnTo>
                                  <a:pt x="26" y="10"/>
                                </a:lnTo>
                                <a:lnTo>
                                  <a:pt x="16" y="20"/>
                                </a:lnTo>
                                <a:lnTo>
                                  <a:pt x="6" y="33"/>
                                </a:lnTo>
                                <a:lnTo>
                                  <a:pt x="2" y="48"/>
                                </a:lnTo>
                                <a:lnTo>
                                  <a:pt x="0" y="67"/>
                                </a:lnTo>
                                <a:lnTo>
                                  <a:pt x="3" y="94"/>
                                </a:lnTo>
                              </a:path>
                            </a:pathLst>
                          </a:custGeom>
                          <a:noFill/>
                          <a:ln w="9525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nl-NL"/>
                          </a:p>
                        </p:txBody>
                      </p:sp>
                      <p:sp>
                        <p:nvSpPr>
                          <p:cNvPr id="54307" name="Freeform 4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665" y="1134"/>
                            <a:ext cx="35" cy="27"/>
                          </a:xfrm>
                          <a:custGeom>
                            <a:avLst/>
                            <a:gdLst>
                              <a:gd name="T0" fmla="*/ 4 w 71"/>
                              <a:gd name="T1" fmla="*/ 0 h 52"/>
                              <a:gd name="T2" fmla="*/ 3 w 71"/>
                              <a:gd name="T3" fmla="*/ 1 h 52"/>
                              <a:gd name="T4" fmla="*/ 2 w 71"/>
                              <a:gd name="T5" fmla="*/ 1 h 52"/>
                              <a:gd name="T6" fmla="*/ 1 w 71"/>
                              <a:gd name="T7" fmla="*/ 2 h 52"/>
                              <a:gd name="T8" fmla="*/ 0 w 71"/>
                              <a:gd name="T9" fmla="*/ 3 h 52"/>
                              <a:gd name="T10" fmla="*/ 0 w 71"/>
                              <a:gd name="T11" fmla="*/ 4 h 5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  <a:gd name="T18" fmla="*/ 0 w 71"/>
                              <a:gd name="T19" fmla="*/ 0 h 52"/>
                              <a:gd name="T20" fmla="*/ 71 w 71"/>
                              <a:gd name="T21" fmla="*/ 52 h 52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T18" t="T19" r="T20" b="T21"/>
                            <a:pathLst>
                              <a:path w="71" h="52">
                                <a:moveTo>
                                  <a:pt x="71" y="0"/>
                                </a:moveTo>
                                <a:lnTo>
                                  <a:pt x="54" y="4"/>
                                </a:lnTo>
                                <a:lnTo>
                                  <a:pt x="38" y="11"/>
                                </a:lnTo>
                                <a:lnTo>
                                  <a:pt x="25" y="23"/>
                                </a:lnTo>
                                <a:lnTo>
                                  <a:pt x="9" y="38"/>
                                </a:lnTo>
                                <a:lnTo>
                                  <a:pt x="0" y="52"/>
                                </a:lnTo>
                              </a:path>
                            </a:pathLst>
                          </a:custGeom>
                          <a:noFill/>
                          <a:ln w="9525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nl-NL"/>
                          </a:p>
                        </p:txBody>
                      </p:sp>
                    </p:grpSp>
                    <p:sp>
                      <p:nvSpPr>
                        <p:cNvPr id="54296" name="Freeform 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4" y="1104"/>
                          <a:ext cx="97" cy="51"/>
                        </a:xfrm>
                        <a:custGeom>
                          <a:avLst/>
                          <a:gdLst>
                            <a:gd name="T0" fmla="*/ 0 w 195"/>
                            <a:gd name="T1" fmla="*/ 3 h 102"/>
                            <a:gd name="T2" fmla="*/ 0 w 195"/>
                            <a:gd name="T3" fmla="*/ 4 h 102"/>
                            <a:gd name="T4" fmla="*/ 1 w 195"/>
                            <a:gd name="T5" fmla="*/ 5 h 102"/>
                            <a:gd name="T6" fmla="*/ 2 w 195"/>
                            <a:gd name="T7" fmla="*/ 6 h 102"/>
                            <a:gd name="T8" fmla="*/ 3 w 195"/>
                            <a:gd name="T9" fmla="*/ 6 h 102"/>
                            <a:gd name="T10" fmla="*/ 4 w 195"/>
                            <a:gd name="T11" fmla="*/ 7 h 102"/>
                            <a:gd name="T12" fmla="*/ 5 w 195"/>
                            <a:gd name="T13" fmla="*/ 7 h 102"/>
                            <a:gd name="T14" fmla="*/ 6 w 195"/>
                            <a:gd name="T15" fmla="*/ 7 h 102"/>
                            <a:gd name="T16" fmla="*/ 7 w 195"/>
                            <a:gd name="T17" fmla="*/ 6 h 102"/>
                            <a:gd name="T18" fmla="*/ 9 w 195"/>
                            <a:gd name="T19" fmla="*/ 6 h 102"/>
                            <a:gd name="T20" fmla="*/ 9 w 195"/>
                            <a:gd name="T21" fmla="*/ 5 h 102"/>
                            <a:gd name="T22" fmla="*/ 10 w 195"/>
                            <a:gd name="T23" fmla="*/ 4 h 102"/>
                            <a:gd name="T24" fmla="*/ 11 w 195"/>
                            <a:gd name="T25" fmla="*/ 3 h 102"/>
                            <a:gd name="T26" fmla="*/ 11 w 195"/>
                            <a:gd name="T27" fmla="*/ 2 h 102"/>
                            <a:gd name="T28" fmla="*/ 12 w 195"/>
                            <a:gd name="T29" fmla="*/ 0 h 102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w 195"/>
                            <a:gd name="T46" fmla="*/ 0 h 102"/>
                            <a:gd name="T47" fmla="*/ 195 w 195"/>
                            <a:gd name="T48" fmla="*/ 102 h 102"/>
                          </a:gdLst>
                          <a:ahLst/>
                          <a:cxnLst>
                            <a:cxn ang="T30">
                              <a:pos x="T0" y="T1"/>
                            </a:cxn>
                            <a:cxn ang="T31">
                              <a:pos x="T2" y="T3"/>
                            </a:cxn>
                            <a:cxn ang="T32">
                              <a:pos x="T4" y="T5"/>
                            </a:cxn>
                            <a:cxn ang="T33">
                              <a:pos x="T6" y="T7"/>
                            </a:cxn>
                            <a:cxn ang="T34">
                              <a:pos x="T8" y="T9"/>
                            </a:cxn>
                            <a:cxn ang="T35">
                              <a:pos x="T10" y="T11"/>
                            </a:cxn>
                            <a:cxn ang="T36">
                              <a:pos x="T12" y="T13"/>
                            </a:cxn>
                            <a:cxn ang="T37">
                              <a:pos x="T14" y="T15"/>
                            </a:cxn>
                            <a:cxn ang="T38">
                              <a:pos x="T16" y="T17"/>
                            </a:cxn>
                            <a:cxn ang="T39">
                              <a:pos x="T18" y="T19"/>
                            </a:cxn>
                            <a:cxn ang="T40">
                              <a:pos x="T20" y="T21"/>
                            </a:cxn>
                            <a:cxn ang="T41">
                              <a:pos x="T22" y="T23"/>
                            </a:cxn>
                            <a:cxn ang="T42">
                              <a:pos x="T24" y="T25"/>
                            </a:cxn>
                            <a:cxn ang="T43">
                              <a:pos x="T26" y="T27"/>
                            </a:cxn>
                            <a:cxn ang="T44">
                              <a:pos x="T28" y="T29"/>
                            </a:cxn>
                          </a:cxnLst>
                          <a:rect l="T45" t="T46" r="T47" b="T48"/>
                          <a:pathLst>
                            <a:path w="195" h="102">
                              <a:moveTo>
                                <a:pt x="0" y="38"/>
                              </a:moveTo>
                              <a:lnTo>
                                <a:pt x="8" y="49"/>
                              </a:lnTo>
                              <a:lnTo>
                                <a:pt x="21" y="67"/>
                              </a:lnTo>
                              <a:lnTo>
                                <a:pt x="34" y="81"/>
                              </a:lnTo>
                              <a:lnTo>
                                <a:pt x="48" y="90"/>
                              </a:lnTo>
                              <a:lnTo>
                                <a:pt x="67" y="100"/>
                              </a:lnTo>
                              <a:lnTo>
                                <a:pt x="91" y="102"/>
                              </a:lnTo>
                              <a:lnTo>
                                <a:pt x="109" y="99"/>
                              </a:lnTo>
                              <a:lnTo>
                                <a:pt x="127" y="93"/>
                              </a:lnTo>
                              <a:lnTo>
                                <a:pt x="146" y="81"/>
                              </a:lnTo>
                              <a:lnTo>
                                <a:pt x="159" y="71"/>
                              </a:lnTo>
                              <a:lnTo>
                                <a:pt x="171" y="57"/>
                              </a:lnTo>
                              <a:lnTo>
                                <a:pt x="179" y="42"/>
                              </a:lnTo>
                              <a:lnTo>
                                <a:pt x="188" y="25"/>
                              </a:lnTo>
                              <a:lnTo>
                                <a:pt x="195" y="0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297" name="Freeform 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09" y="893"/>
                          <a:ext cx="97" cy="101"/>
                        </a:xfrm>
                        <a:custGeom>
                          <a:avLst/>
                          <a:gdLst>
                            <a:gd name="T0" fmla="*/ 0 w 195"/>
                            <a:gd name="T1" fmla="*/ 7 h 202"/>
                            <a:gd name="T2" fmla="*/ 0 w 195"/>
                            <a:gd name="T3" fmla="*/ 8 h 202"/>
                            <a:gd name="T4" fmla="*/ 1 w 195"/>
                            <a:gd name="T5" fmla="*/ 9 h 202"/>
                            <a:gd name="T6" fmla="*/ 2 w 195"/>
                            <a:gd name="T7" fmla="*/ 10 h 202"/>
                            <a:gd name="T8" fmla="*/ 3 w 195"/>
                            <a:gd name="T9" fmla="*/ 12 h 202"/>
                            <a:gd name="T10" fmla="*/ 4 w 195"/>
                            <a:gd name="T11" fmla="*/ 13 h 202"/>
                            <a:gd name="T12" fmla="*/ 6 w 195"/>
                            <a:gd name="T13" fmla="*/ 13 h 202"/>
                            <a:gd name="T14" fmla="*/ 7 w 195"/>
                            <a:gd name="T15" fmla="*/ 13 h 202"/>
                            <a:gd name="T16" fmla="*/ 8 w 195"/>
                            <a:gd name="T17" fmla="*/ 13 h 202"/>
                            <a:gd name="T18" fmla="*/ 9 w 195"/>
                            <a:gd name="T19" fmla="*/ 12 h 202"/>
                            <a:gd name="T20" fmla="*/ 10 w 195"/>
                            <a:gd name="T21" fmla="*/ 12 h 202"/>
                            <a:gd name="T22" fmla="*/ 11 w 195"/>
                            <a:gd name="T23" fmla="*/ 11 h 202"/>
                            <a:gd name="T24" fmla="*/ 12 w 195"/>
                            <a:gd name="T25" fmla="*/ 9 h 202"/>
                            <a:gd name="T26" fmla="*/ 12 w 195"/>
                            <a:gd name="T27" fmla="*/ 8 h 202"/>
                            <a:gd name="T28" fmla="*/ 12 w 195"/>
                            <a:gd name="T29" fmla="*/ 6 h 202"/>
                            <a:gd name="T30" fmla="*/ 11 w 195"/>
                            <a:gd name="T31" fmla="*/ 5 h 202"/>
                            <a:gd name="T32" fmla="*/ 11 w 195"/>
                            <a:gd name="T33" fmla="*/ 3 h 202"/>
                            <a:gd name="T34" fmla="*/ 10 w 195"/>
                            <a:gd name="T35" fmla="*/ 2 h 202"/>
                            <a:gd name="T36" fmla="*/ 9 w 195"/>
                            <a:gd name="T37" fmla="*/ 0 h 202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w 195"/>
                            <a:gd name="T58" fmla="*/ 0 h 202"/>
                            <a:gd name="T59" fmla="*/ 195 w 195"/>
                            <a:gd name="T60" fmla="*/ 202 h 202"/>
                          </a:gdLst>
                          <a:ahLst/>
                          <a:cxnLst>
                            <a:cxn ang="T38">
                              <a:pos x="T0" y="T1"/>
                            </a:cxn>
                            <a:cxn ang="T39">
                              <a:pos x="T2" y="T3"/>
                            </a:cxn>
                            <a:cxn ang="T40">
                              <a:pos x="T4" y="T5"/>
                            </a:cxn>
                            <a:cxn ang="T41">
                              <a:pos x="T6" y="T7"/>
                            </a:cxn>
                            <a:cxn ang="T42">
                              <a:pos x="T8" y="T9"/>
                            </a:cxn>
                            <a:cxn ang="T43">
                              <a:pos x="T10" y="T11"/>
                            </a:cxn>
                            <a:cxn ang="T44">
                              <a:pos x="T12" y="T13"/>
                            </a:cxn>
                            <a:cxn ang="T45">
                              <a:pos x="T14" y="T15"/>
                            </a:cxn>
                            <a:cxn ang="T46">
                              <a:pos x="T16" y="T17"/>
                            </a:cxn>
                            <a:cxn ang="T47">
                              <a:pos x="T18" y="T19"/>
                            </a:cxn>
                            <a:cxn ang="T48">
                              <a:pos x="T20" y="T21"/>
                            </a:cxn>
                            <a:cxn ang="T49">
                              <a:pos x="T22" y="T23"/>
                            </a:cxn>
                            <a:cxn ang="T50">
                              <a:pos x="T24" y="T25"/>
                            </a:cxn>
                            <a:cxn ang="T51">
                              <a:pos x="T26" y="T27"/>
                            </a:cxn>
                            <a:cxn ang="T52">
                              <a:pos x="T28" y="T29"/>
                            </a:cxn>
                            <a:cxn ang="T53">
                              <a:pos x="T30" y="T31"/>
                            </a:cxn>
                            <a:cxn ang="T54">
                              <a:pos x="T32" y="T33"/>
                            </a:cxn>
                            <a:cxn ang="T55">
                              <a:pos x="T34" y="T35"/>
                            </a:cxn>
                            <a:cxn ang="T56">
                              <a:pos x="T36" y="T37"/>
                            </a:cxn>
                          </a:cxnLst>
                          <a:rect l="T57" t="T58" r="T59" b="T60"/>
                          <a:pathLst>
                            <a:path w="195" h="202">
                              <a:moveTo>
                                <a:pt x="0" y="108"/>
                              </a:moveTo>
                              <a:lnTo>
                                <a:pt x="12" y="122"/>
                              </a:lnTo>
                              <a:lnTo>
                                <a:pt x="22" y="138"/>
                              </a:lnTo>
                              <a:lnTo>
                                <a:pt x="40" y="160"/>
                              </a:lnTo>
                              <a:lnTo>
                                <a:pt x="57" y="181"/>
                              </a:lnTo>
                              <a:lnTo>
                                <a:pt x="77" y="195"/>
                              </a:lnTo>
                              <a:lnTo>
                                <a:pt x="96" y="202"/>
                              </a:lnTo>
                              <a:lnTo>
                                <a:pt x="120" y="201"/>
                              </a:lnTo>
                              <a:lnTo>
                                <a:pt x="138" y="195"/>
                              </a:lnTo>
                              <a:lnTo>
                                <a:pt x="157" y="186"/>
                              </a:lnTo>
                              <a:lnTo>
                                <a:pt x="171" y="178"/>
                              </a:lnTo>
                              <a:lnTo>
                                <a:pt x="184" y="165"/>
                              </a:lnTo>
                              <a:lnTo>
                                <a:pt x="195" y="141"/>
                              </a:lnTo>
                              <a:lnTo>
                                <a:pt x="195" y="117"/>
                              </a:lnTo>
                              <a:lnTo>
                                <a:pt x="192" y="89"/>
                              </a:lnTo>
                              <a:lnTo>
                                <a:pt x="187" y="70"/>
                              </a:lnTo>
                              <a:lnTo>
                                <a:pt x="176" y="48"/>
                              </a:lnTo>
                              <a:lnTo>
                                <a:pt x="165" y="26"/>
                              </a:lnTo>
                              <a:lnTo>
                                <a:pt x="149" y="0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298" name="Freeform 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13" y="785"/>
                          <a:ext cx="38" cy="103"/>
                        </a:xfrm>
                        <a:custGeom>
                          <a:avLst/>
                          <a:gdLst>
                            <a:gd name="T0" fmla="*/ 1 w 74"/>
                            <a:gd name="T1" fmla="*/ 0 h 206"/>
                            <a:gd name="T2" fmla="*/ 3 w 74"/>
                            <a:gd name="T3" fmla="*/ 4 h 206"/>
                            <a:gd name="T4" fmla="*/ 5 w 74"/>
                            <a:gd name="T5" fmla="*/ 6 h 206"/>
                            <a:gd name="T6" fmla="*/ 5 w 74"/>
                            <a:gd name="T7" fmla="*/ 7 h 206"/>
                            <a:gd name="T8" fmla="*/ 5 w 74"/>
                            <a:gd name="T9" fmla="*/ 8 h 206"/>
                            <a:gd name="T10" fmla="*/ 5 w 74"/>
                            <a:gd name="T11" fmla="*/ 11 h 206"/>
                            <a:gd name="T12" fmla="*/ 4 w 74"/>
                            <a:gd name="T13" fmla="*/ 12 h 206"/>
                            <a:gd name="T14" fmla="*/ 3 w 74"/>
                            <a:gd name="T15" fmla="*/ 13 h 206"/>
                            <a:gd name="T16" fmla="*/ 2 w 74"/>
                            <a:gd name="T17" fmla="*/ 13 h 206"/>
                            <a:gd name="T18" fmla="*/ 0 w 74"/>
                            <a:gd name="T19" fmla="*/ 13 h 20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74"/>
                            <a:gd name="T31" fmla="*/ 0 h 206"/>
                            <a:gd name="T32" fmla="*/ 74 w 74"/>
                            <a:gd name="T33" fmla="*/ 206 h 206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74" h="206">
                              <a:moveTo>
                                <a:pt x="1" y="0"/>
                              </a:moveTo>
                              <a:lnTo>
                                <a:pt x="41" y="55"/>
                              </a:lnTo>
                              <a:lnTo>
                                <a:pt x="65" y="91"/>
                              </a:lnTo>
                              <a:lnTo>
                                <a:pt x="71" y="110"/>
                              </a:lnTo>
                              <a:lnTo>
                                <a:pt x="74" y="126"/>
                              </a:lnTo>
                              <a:lnTo>
                                <a:pt x="70" y="161"/>
                              </a:lnTo>
                              <a:lnTo>
                                <a:pt x="59" y="184"/>
                              </a:lnTo>
                              <a:lnTo>
                                <a:pt x="45" y="199"/>
                              </a:lnTo>
                              <a:lnTo>
                                <a:pt x="23" y="206"/>
                              </a:lnTo>
                              <a:lnTo>
                                <a:pt x="0" y="202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299" name="Freeform 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35" y="717"/>
                          <a:ext cx="237" cy="149"/>
                        </a:xfrm>
                        <a:custGeom>
                          <a:avLst/>
                          <a:gdLst>
                            <a:gd name="T0" fmla="*/ 0 w 474"/>
                            <a:gd name="T1" fmla="*/ 8 h 298"/>
                            <a:gd name="T2" fmla="*/ 0 w 474"/>
                            <a:gd name="T3" fmla="*/ 7 h 298"/>
                            <a:gd name="T4" fmla="*/ 1 w 474"/>
                            <a:gd name="T5" fmla="*/ 6 h 298"/>
                            <a:gd name="T6" fmla="*/ 1 w 474"/>
                            <a:gd name="T7" fmla="*/ 5 h 298"/>
                            <a:gd name="T8" fmla="*/ 2 w 474"/>
                            <a:gd name="T9" fmla="*/ 3 h 298"/>
                            <a:gd name="T10" fmla="*/ 3 w 474"/>
                            <a:gd name="T11" fmla="*/ 2 h 298"/>
                            <a:gd name="T12" fmla="*/ 4 w 474"/>
                            <a:gd name="T13" fmla="*/ 2 h 298"/>
                            <a:gd name="T14" fmla="*/ 6 w 474"/>
                            <a:gd name="T15" fmla="*/ 1 h 298"/>
                            <a:gd name="T16" fmla="*/ 7 w 474"/>
                            <a:gd name="T17" fmla="*/ 0 h 298"/>
                            <a:gd name="T18" fmla="*/ 9 w 474"/>
                            <a:gd name="T19" fmla="*/ 1 h 298"/>
                            <a:gd name="T20" fmla="*/ 11 w 474"/>
                            <a:gd name="T21" fmla="*/ 1 h 298"/>
                            <a:gd name="T22" fmla="*/ 13 w 474"/>
                            <a:gd name="T23" fmla="*/ 3 h 298"/>
                            <a:gd name="T24" fmla="*/ 15 w 474"/>
                            <a:gd name="T25" fmla="*/ 4 h 298"/>
                            <a:gd name="T26" fmla="*/ 16 w 474"/>
                            <a:gd name="T27" fmla="*/ 5 h 298"/>
                            <a:gd name="T28" fmla="*/ 18 w 474"/>
                            <a:gd name="T29" fmla="*/ 8 h 298"/>
                            <a:gd name="T30" fmla="*/ 20 w 474"/>
                            <a:gd name="T31" fmla="*/ 9 h 298"/>
                            <a:gd name="T32" fmla="*/ 21 w 474"/>
                            <a:gd name="T33" fmla="*/ 11 h 298"/>
                            <a:gd name="T34" fmla="*/ 23 w 474"/>
                            <a:gd name="T35" fmla="*/ 12 h 298"/>
                            <a:gd name="T36" fmla="*/ 25 w 474"/>
                            <a:gd name="T37" fmla="*/ 14 h 298"/>
                            <a:gd name="T38" fmla="*/ 28 w 474"/>
                            <a:gd name="T39" fmla="*/ 16 h 298"/>
                            <a:gd name="T40" fmla="*/ 30 w 474"/>
                            <a:gd name="T41" fmla="*/ 19 h 298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w 474"/>
                            <a:gd name="T64" fmla="*/ 0 h 298"/>
                            <a:gd name="T65" fmla="*/ 474 w 474"/>
                            <a:gd name="T66" fmla="*/ 298 h 298"/>
                          </a:gdLst>
                          <a:ahLst/>
                          <a:cxnLst>
                            <a:cxn ang="T42">
                              <a:pos x="T0" y="T1"/>
                            </a:cxn>
                            <a:cxn ang="T43">
                              <a:pos x="T2" y="T3"/>
                            </a:cxn>
                            <a:cxn ang="T44">
                              <a:pos x="T4" y="T5"/>
                            </a:cxn>
                            <a:cxn ang="T45">
                              <a:pos x="T6" y="T7"/>
                            </a:cxn>
                            <a:cxn ang="T46">
                              <a:pos x="T8" y="T9"/>
                            </a:cxn>
                            <a:cxn ang="T47">
                              <a:pos x="T10" y="T11"/>
                            </a:cxn>
                            <a:cxn ang="T48">
                              <a:pos x="T12" y="T13"/>
                            </a:cxn>
                            <a:cxn ang="T49">
                              <a:pos x="T14" y="T15"/>
                            </a:cxn>
                            <a:cxn ang="T50">
                              <a:pos x="T16" y="T17"/>
                            </a:cxn>
                            <a:cxn ang="T51">
                              <a:pos x="T18" y="T19"/>
                            </a:cxn>
                            <a:cxn ang="T52">
                              <a:pos x="T20" y="T21"/>
                            </a:cxn>
                            <a:cxn ang="T53">
                              <a:pos x="T22" y="T23"/>
                            </a:cxn>
                            <a:cxn ang="T54">
                              <a:pos x="T24" y="T25"/>
                            </a:cxn>
                            <a:cxn ang="T55">
                              <a:pos x="T26" y="T27"/>
                            </a:cxn>
                            <a:cxn ang="T56">
                              <a:pos x="T28" y="T29"/>
                            </a:cxn>
                            <a:cxn ang="T57">
                              <a:pos x="T30" y="T31"/>
                            </a:cxn>
                            <a:cxn ang="T58">
                              <a:pos x="T32" y="T33"/>
                            </a:cxn>
                            <a:cxn ang="T59">
                              <a:pos x="T34" y="T35"/>
                            </a:cxn>
                            <a:cxn ang="T60">
                              <a:pos x="T36" y="T37"/>
                            </a:cxn>
                            <a:cxn ang="T61">
                              <a:pos x="T38" y="T39"/>
                            </a:cxn>
                            <a:cxn ang="T62">
                              <a:pos x="T40" y="T41"/>
                            </a:cxn>
                          </a:cxnLst>
                          <a:rect l="T63" t="T64" r="T65" b="T66"/>
                          <a:pathLst>
                            <a:path w="474" h="298">
                              <a:moveTo>
                                <a:pt x="0" y="122"/>
                              </a:moveTo>
                              <a:lnTo>
                                <a:pt x="0" y="102"/>
                              </a:lnTo>
                              <a:lnTo>
                                <a:pt x="3" y="83"/>
                              </a:lnTo>
                              <a:lnTo>
                                <a:pt x="10" y="66"/>
                              </a:lnTo>
                              <a:lnTo>
                                <a:pt x="22" y="48"/>
                              </a:lnTo>
                              <a:lnTo>
                                <a:pt x="41" y="32"/>
                              </a:lnTo>
                              <a:lnTo>
                                <a:pt x="60" y="18"/>
                              </a:lnTo>
                              <a:lnTo>
                                <a:pt x="86" y="6"/>
                              </a:lnTo>
                              <a:lnTo>
                                <a:pt x="111" y="0"/>
                              </a:lnTo>
                              <a:lnTo>
                                <a:pt x="138" y="3"/>
                              </a:lnTo>
                              <a:lnTo>
                                <a:pt x="164" y="13"/>
                              </a:lnTo>
                              <a:lnTo>
                                <a:pt x="194" y="34"/>
                              </a:lnTo>
                              <a:lnTo>
                                <a:pt x="227" y="58"/>
                              </a:lnTo>
                              <a:lnTo>
                                <a:pt x="247" y="73"/>
                              </a:lnTo>
                              <a:lnTo>
                                <a:pt x="285" y="115"/>
                              </a:lnTo>
                              <a:lnTo>
                                <a:pt x="314" y="144"/>
                              </a:lnTo>
                              <a:lnTo>
                                <a:pt x="336" y="167"/>
                              </a:lnTo>
                              <a:lnTo>
                                <a:pt x="361" y="186"/>
                              </a:lnTo>
                              <a:lnTo>
                                <a:pt x="392" y="211"/>
                              </a:lnTo>
                              <a:lnTo>
                                <a:pt x="435" y="252"/>
                              </a:lnTo>
                              <a:lnTo>
                                <a:pt x="474" y="298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300" name="Freeform 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72" y="741"/>
                          <a:ext cx="52" cy="78"/>
                        </a:xfrm>
                        <a:custGeom>
                          <a:avLst/>
                          <a:gdLst>
                            <a:gd name="T0" fmla="*/ 4 w 103"/>
                            <a:gd name="T1" fmla="*/ 0 h 155"/>
                            <a:gd name="T2" fmla="*/ 5 w 103"/>
                            <a:gd name="T3" fmla="*/ 2 h 155"/>
                            <a:gd name="T4" fmla="*/ 6 w 103"/>
                            <a:gd name="T5" fmla="*/ 4 h 155"/>
                            <a:gd name="T6" fmla="*/ 7 w 103"/>
                            <a:gd name="T7" fmla="*/ 5 h 155"/>
                            <a:gd name="T8" fmla="*/ 7 w 103"/>
                            <a:gd name="T9" fmla="*/ 7 h 155"/>
                            <a:gd name="T10" fmla="*/ 7 w 103"/>
                            <a:gd name="T11" fmla="*/ 8 h 155"/>
                            <a:gd name="T12" fmla="*/ 6 w 103"/>
                            <a:gd name="T13" fmla="*/ 9 h 155"/>
                            <a:gd name="T14" fmla="*/ 6 w 103"/>
                            <a:gd name="T15" fmla="*/ 10 h 155"/>
                            <a:gd name="T16" fmla="*/ 4 w 103"/>
                            <a:gd name="T17" fmla="*/ 10 h 155"/>
                            <a:gd name="T18" fmla="*/ 3 w 103"/>
                            <a:gd name="T19" fmla="*/ 10 h 155"/>
                            <a:gd name="T20" fmla="*/ 2 w 103"/>
                            <a:gd name="T21" fmla="*/ 10 h 155"/>
                            <a:gd name="T22" fmla="*/ 0 w 103"/>
                            <a:gd name="T23" fmla="*/ 9 h 155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w 103"/>
                            <a:gd name="T37" fmla="*/ 0 h 155"/>
                            <a:gd name="T38" fmla="*/ 103 w 103"/>
                            <a:gd name="T39" fmla="*/ 155 h 155"/>
                          </a:gdLst>
                          <a:ahLst/>
                          <a:cxnLst>
                            <a:cxn ang="T24">
                              <a:pos x="T0" y="T1"/>
                            </a:cxn>
                            <a:cxn ang="T25">
                              <a:pos x="T2" y="T3"/>
                            </a:cxn>
                            <a:cxn ang="T26">
                              <a:pos x="T4" y="T5"/>
                            </a:cxn>
                            <a:cxn ang="T27">
                              <a:pos x="T6" y="T7"/>
                            </a:cxn>
                            <a:cxn ang="T28">
                              <a:pos x="T8" y="T9"/>
                            </a:cxn>
                            <a:cxn ang="T29">
                              <a:pos x="T10" y="T11"/>
                            </a:cxn>
                            <a:cxn ang="T30">
                              <a:pos x="T12" y="T13"/>
                            </a:cxn>
                            <a:cxn ang="T31">
                              <a:pos x="T14" y="T15"/>
                            </a:cxn>
                            <a:cxn ang="T32">
                              <a:pos x="T16" y="T17"/>
                            </a:cxn>
                            <a:cxn ang="T33">
                              <a:pos x="T18" y="T19"/>
                            </a:cxn>
                            <a:cxn ang="T34">
                              <a:pos x="T20" y="T21"/>
                            </a:cxn>
                            <a:cxn ang="T35">
                              <a:pos x="T22" y="T23"/>
                            </a:cxn>
                          </a:cxnLst>
                          <a:rect l="T36" t="T37" r="T38" b="T39"/>
                          <a:pathLst>
                            <a:path w="103" h="155">
                              <a:moveTo>
                                <a:pt x="61" y="0"/>
                              </a:moveTo>
                              <a:lnTo>
                                <a:pt x="77" y="24"/>
                              </a:lnTo>
                              <a:lnTo>
                                <a:pt x="91" y="49"/>
                              </a:lnTo>
                              <a:lnTo>
                                <a:pt x="100" y="72"/>
                              </a:lnTo>
                              <a:lnTo>
                                <a:pt x="103" y="98"/>
                              </a:lnTo>
                              <a:lnTo>
                                <a:pt x="103" y="120"/>
                              </a:lnTo>
                              <a:lnTo>
                                <a:pt x="90" y="141"/>
                              </a:lnTo>
                              <a:lnTo>
                                <a:pt x="81" y="151"/>
                              </a:lnTo>
                              <a:lnTo>
                                <a:pt x="61" y="155"/>
                              </a:lnTo>
                              <a:lnTo>
                                <a:pt x="39" y="155"/>
                              </a:lnTo>
                              <a:lnTo>
                                <a:pt x="20" y="149"/>
                              </a:lnTo>
                              <a:lnTo>
                                <a:pt x="0" y="135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301" name="Freeform 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78" y="908"/>
                          <a:ext cx="162" cy="172"/>
                        </a:xfrm>
                        <a:custGeom>
                          <a:avLst/>
                          <a:gdLst>
                            <a:gd name="T0" fmla="*/ 21 w 324"/>
                            <a:gd name="T1" fmla="*/ 0 h 345"/>
                            <a:gd name="T2" fmla="*/ 21 w 324"/>
                            <a:gd name="T3" fmla="*/ 1 h 345"/>
                            <a:gd name="T4" fmla="*/ 20 w 324"/>
                            <a:gd name="T5" fmla="*/ 3 h 345"/>
                            <a:gd name="T6" fmla="*/ 20 w 324"/>
                            <a:gd name="T7" fmla="*/ 4 h 345"/>
                            <a:gd name="T8" fmla="*/ 19 w 324"/>
                            <a:gd name="T9" fmla="*/ 6 h 345"/>
                            <a:gd name="T10" fmla="*/ 19 w 324"/>
                            <a:gd name="T11" fmla="*/ 8 h 345"/>
                            <a:gd name="T12" fmla="*/ 18 w 324"/>
                            <a:gd name="T13" fmla="*/ 9 h 345"/>
                            <a:gd name="T14" fmla="*/ 17 w 324"/>
                            <a:gd name="T15" fmla="*/ 11 h 345"/>
                            <a:gd name="T16" fmla="*/ 15 w 324"/>
                            <a:gd name="T17" fmla="*/ 12 h 345"/>
                            <a:gd name="T18" fmla="*/ 14 w 324"/>
                            <a:gd name="T19" fmla="*/ 13 h 345"/>
                            <a:gd name="T20" fmla="*/ 12 w 324"/>
                            <a:gd name="T21" fmla="*/ 13 h 345"/>
                            <a:gd name="T22" fmla="*/ 11 w 324"/>
                            <a:gd name="T23" fmla="*/ 14 h 345"/>
                            <a:gd name="T24" fmla="*/ 9 w 324"/>
                            <a:gd name="T25" fmla="*/ 14 h 345"/>
                            <a:gd name="T26" fmla="*/ 8 w 324"/>
                            <a:gd name="T27" fmla="*/ 16 h 345"/>
                            <a:gd name="T28" fmla="*/ 7 w 324"/>
                            <a:gd name="T29" fmla="*/ 17 h 345"/>
                            <a:gd name="T30" fmla="*/ 5 w 324"/>
                            <a:gd name="T31" fmla="*/ 17 h 345"/>
                            <a:gd name="T32" fmla="*/ 3 w 324"/>
                            <a:gd name="T33" fmla="*/ 18 h 345"/>
                            <a:gd name="T34" fmla="*/ 2 w 324"/>
                            <a:gd name="T35" fmla="*/ 19 h 345"/>
                            <a:gd name="T36" fmla="*/ 0 w 324"/>
                            <a:gd name="T37" fmla="*/ 21 h 345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w 324"/>
                            <a:gd name="T58" fmla="*/ 0 h 345"/>
                            <a:gd name="T59" fmla="*/ 324 w 324"/>
                            <a:gd name="T60" fmla="*/ 345 h 345"/>
                          </a:gdLst>
                          <a:ahLst/>
                          <a:cxnLst>
                            <a:cxn ang="T38">
                              <a:pos x="T0" y="T1"/>
                            </a:cxn>
                            <a:cxn ang="T39">
                              <a:pos x="T2" y="T3"/>
                            </a:cxn>
                            <a:cxn ang="T40">
                              <a:pos x="T4" y="T5"/>
                            </a:cxn>
                            <a:cxn ang="T41">
                              <a:pos x="T6" y="T7"/>
                            </a:cxn>
                            <a:cxn ang="T42">
                              <a:pos x="T8" y="T9"/>
                            </a:cxn>
                            <a:cxn ang="T43">
                              <a:pos x="T10" y="T11"/>
                            </a:cxn>
                            <a:cxn ang="T44">
                              <a:pos x="T12" y="T13"/>
                            </a:cxn>
                            <a:cxn ang="T45">
                              <a:pos x="T14" y="T15"/>
                            </a:cxn>
                            <a:cxn ang="T46">
                              <a:pos x="T16" y="T17"/>
                            </a:cxn>
                            <a:cxn ang="T47">
                              <a:pos x="T18" y="T19"/>
                            </a:cxn>
                            <a:cxn ang="T48">
                              <a:pos x="T20" y="T21"/>
                            </a:cxn>
                            <a:cxn ang="T49">
                              <a:pos x="T22" y="T23"/>
                            </a:cxn>
                            <a:cxn ang="T50">
                              <a:pos x="T24" y="T25"/>
                            </a:cxn>
                            <a:cxn ang="T51">
                              <a:pos x="T26" y="T27"/>
                            </a:cxn>
                            <a:cxn ang="T52">
                              <a:pos x="T28" y="T29"/>
                            </a:cxn>
                            <a:cxn ang="T53">
                              <a:pos x="T30" y="T31"/>
                            </a:cxn>
                            <a:cxn ang="T54">
                              <a:pos x="T32" y="T33"/>
                            </a:cxn>
                            <a:cxn ang="T55">
                              <a:pos x="T34" y="T35"/>
                            </a:cxn>
                            <a:cxn ang="T56">
                              <a:pos x="T36" y="T37"/>
                            </a:cxn>
                          </a:cxnLst>
                          <a:rect l="T57" t="T58" r="T59" b="T60"/>
                          <a:pathLst>
                            <a:path w="324" h="345">
                              <a:moveTo>
                                <a:pt x="324" y="0"/>
                              </a:moveTo>
                              <a:lnTo>
                                <a:pt x="322" y="28"/>
                              </a:lnTo>
                              <a:lnTo>
                                <a:pt x="319" y="53"/>
                              </a:lnTo>
                              <a:lnTo>
                                <a:pt x="311" y="76"/>
                              </a:lnTo>
                              <a:lnTo>
                                <a:pt x="303" y="101"/>
                              </a:lnTo>
                              <a:lnTo>
                                <a:pt x="290" y="131"/>
                              </a:lnTo>
                              <a:lnTo>
                                <a:pt x="276" y="153"/>
                              </a:lnTo>
                              <a:lnTo>
                                <a:pt x="259" y="176"/>
                              </a:lnTo>
                              <a:lnTo>
                                <a:pt x="236" y="194"/>
                              </a:lnTo>
                              <a:lnTo>
                                <a:pt x="214" y="208"/>
                              </a:lnTo>
                              <a:lnTo>
                                <a:pt x="191" y="217"/>
                              </a:lnTo>
                              <a:lnTo>
                                <a:pt x="166" y="226"/>
                              </a:lnTo>
                              <a:lnTo>
                                <a:pt x="132" y="237"/>
                              </a:lnTo>
                              <a:lnTo>
                                <a:pt x="119" y="261"/>
                              </a:lnTo>
                              <a:lnTo>
                                <a:pt x="108" y="272"/>
                              </a:lnTo>
                              <a:lnTo>
                                <a:pt x="78" y="284"/>
                              </a:lnTo>
                              <a:lnTo>
                                <a:pt x="48" y="295"/>
                              </a:lnTo>
                              <a:lnTo>
                                <a:pt x="17" y="310"/>
                              </a:lnTo>
                              <a:lnTo>
                                <a:pt x="0" y="345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302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73" y="478"/>
                          <a:ext cx="179" cy="34"/>
                        </a:xfrm>
                        <a:custGeom>
                          <a:avLst/>
                          <a:gdLst>
                            <a:gd name="T0" fmla="*/ 0 w 360"/>
                            <a:gd name="T1" fmla="*/ 4 h 69"/>
                            <a:gd name="T2" fmla="*/ 2 w 360"/>
                            <a:gd name="T3" fmla="*/ 2 h 69"/>
                            <a:gd name="T4" fmla="*/ 4 w 360"/>
                            <a:gd name="T5" fmla="*/ 1 h 69"/>
                            <a:gd name="T6" fmla="*/ 7 w 360"/>
                            <a:gd name="T7" fmla="*/ 0 h 69"/>
                            <a:gd name="T8" fmla="*/ 10 w 360"/>
                            <a:gd name="T9" fmla="*/ 0 h 69"/>
                            <a:gd name="T10" fmla="*/ 13 w 360"/>
                            <a:gd name="T11" fmla="*/ 0 h 69"/>
                            <a:gd name="T12" fmla="*/ 15 w 360"/>
                            <a:gd name="T13" fmla="*/ 0 h 69"/>
                            <a:gd name="T14" fmla="*/ 18 w 360"/>
                            <a:gd name="T15" fmla="*/ 1 h 69"/>
                            <a:gd name="T16" fmla="*/ 20 w 360"/>
                            <a:gd name="T17" fmla="*/ 2 h 69"/>
                            <a:gd name="T18" fmla="*/ 22 w 360"/>
                            <a:gd name="T19" fmla="*/ 3 h 69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360"/>
                            <a:gd name="T31" fmla="*/ 0 h 69"/>
                            <a:gd name="T32" fmla="*/ 360 w 360"/>
                            <a:gd name="T33" fmla="*/ 69 h 69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360" h="69">
                              <a:moveTo>
                                <a:pt x="0" y="69"/>
                              </a:moveTo>
                              <a:lnTo>
                                <a:pt x="35" y="43"/>
                              </a:lnTo>
                              <a:lnTo>
                                <a:pt x="67" y="27"/>
                              </a:lnTo>
                              <a:lnTo>
                                <a:pt x="123" y="9"/>
                              </a:lnTo>
                              <a:lnTo>
                                <a:pt x="172" y="2"/>
                              </a:lnTo>
                              <a:lnTo>
                                <a:pt x="216" y="0"/>
                              </a:lnTo>
                              <a:lnTo>
                                <a:pt x="256" y="5"/>
                              </a:lnTo>
                              <a:lnTo>
                                <a:pt x="296" y="18"/>
                              </a:lnTo>
                              <a:lnTo>
                                <a:pt x="328" y="32"/>
                              </a:lnTo>
                              <a:lnTo>
                                <a:pt x="360" y="59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303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58" y="441"/>
                          <a:ext cx="99" cy="36"/>
                        </a:xfrm>
                        <a:custGeom>
                          <a:avLst/>
                          <a:gdLst>
                            <a:gd name="T0" fmla="*/ 0 w 198"/>
                            <a:gd name="T1" fmla="*/ 1 h 71"/>
                            <a:gd name="T2" fmla="*/ 2 w 198"/>
                            <a:gd name="T3" fmla="*/ 1 h 71"/>
                            <a:gd name="T4" fmla="*/ 4 w 198"/>
                            <a:gd name="T5" fmla="*/ 0 h 71"/>
                            <a:gd name="T6" fmla="*/ 6 w 198"/>
                            <a:gd name="T7" fmla="*/ 1 h 71"/>
                            <a:gd name="T8" fmla="*/ 8 w 198"/>
                            <a:gd name="T9" fmla="*/ 1 h 71"/>
                            <a:gd name="T10" fmla="*/ 9 w 198"/>
                            <a:gd name="T11" fmla="*/ 2 h 71"/>
                            <a:gd name="T12" fmla="*/ 11 w 198"/>
                            <a:gd name="T13" fmla="*/ 3 h 71"/>
                            <a:gd name="T14" fmla="*/ 13 w 198"/>
                            <a:gd name="T15" fmla="*/ 5 h 71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w 198"/>
                            <a:gd name="T25" fmla="*/ 0 h 71"/>
                            <a:gd name="T26" fmla="*/ 198 w 198"/>
                            <a:gd name="T27" fmla="*/ 71 h 71"/>
                          </a:gdLst>
                          <a:ahLst/>
                          <a:cxnLst>
                            <a:cxn ang="T16">
                              <a:pos x="T0" y="T1"/>
                            </a:cxn>
                            <a:cxn ang="T17">
                              <a:pos x="T2" y="T3"/>
                            </a:cxn>
                            <a:cxn ang="T18">
                              <a:pos x="T4" y="T5"/>
                            </a:cxn>
                            <a:cxn ang="T19">
                              <a:pos x="T6" y="T7"/>
                            </a:cxn>
                            <a:cxn ang="T20">
                              <a:pos x="T8" y="T9"/>
                            </a:cxn>
                            <a:cxn ang="T21">
                              <a:pos x="T10" y="T11"/>
                            </a:cxn>
                            <a:cxn ang="T22">
                              <a:pos x="T12" y="T13"/>
                            </a:cxn>
                            <a:cxn ang="T23">
                              <a:pos x="T14" y="T15"/>
                            </a:cxn>
                          </a:cxnLst>
                          <a:rect l="T24" t="T25" r="T26" b="T27"/>
                          <a:pathLst>
                            <a:path w="198" h="71">
                              <a:moveTo>
                                <a:pt x="0" y="5"/>
                              </a:moveTo>
                              <a:lnTo>
                                <a:pt x="26" y="3"/>
                              </a:lnTo>
                              <a:lnTo>
                                <a:pt x="49" y="0"/>
                              </a:lnTo>
                              <a:lnTo>
                                <a:pt x="85" y="6"/>
                              </a:lnTo>
                              <a:lnTo>
                                <a:pt x="113" y="15"/>
                              </a:lnTo>
                              <a:lnTo>
                                <a:pt x="142" y="29"/>
                              </a:lnTo>
                              <a:lnTo>
                                <a:pt x="171" y="47"/>
                              </a:lnTo>
                              <a:lnTo>
                                <a:pt x="198" y="71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4304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55" y="521"/>
                          <a:ext cx="184" cy="95"/>
                        </a:xfrm>
                        <a:custGeom>
                          <a:avLst/>
                          <a:gdLst>
                            <a:gd name="T0" fmla="*/ 0 w 370"/>
                            <a:gd name="T1" fmla="*/ 11 h 191"/>
                            <a:gd name="T2" fmla="*/ 2 w 370"/>
                            <a:gd name="T3" fmla="*/ 9 h 191"/>
                            <a:gd name="T4" fmla="*/ 4 w 370"/>
                            <a:gd name="T5" fmla="*/ 8 h 191"/>
                            <a:gd name="T6" fmla="*/ 5 w 370"/>
                            <a:gd name="T7" fmla="*/ 6 h 191"/>
                            <a:gd name="T8" fmla="*/ 7 w 370"/>
                            <a:gd name="T9" fmla="*/ 5 h 191"/>
                            <a:gd name="T10" fmla="*/ 8 w 370"/>
                            <a:gd name="T11" fmla="*/ 4 h 191"/>
                            <a:gd name="T12" fmla="*/ 9 w 370"/>
                            <a:gd name="T13" fmla="*/ 2 h 191"/>
                            <a:gd name="T14" fmla="*/ 10 w 370"/>
                            <a:gd name="T15" fmla="*/ 1 h 191"/>
                            <a:gd name="T16" fmla="*/ 12 w 370"/>
                            <a:gd name="T17" fmla="*/ 1 h 191"/>
                            <a:gd name="T18" fmla="*/ 14 w 370"/>
                            <a:gd name="T19" fmla="*/ 0 h 191"/>
                            <a:gd name="T20" fmla="*/ 15 w 370"/>
                            <a:gd name="T21" fmla="*/ 0 h 191"/>
                            <a:gd name="T22" fmla="*/ 18 w 370"/>
                            <a:gd name="T23" fmla="*/ 0 h 191"/>
                            <a:gd name="T24" fmla="*/ 23 w 370"/>
                            <a:gd name="T25" fmla="*/ 0 h 191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370"/>
                            <a:gd name="T40" fmla="*/ 0 h 191"/>
                            <a:gd name="T41" fmla="*/ 370 w 370"/>
                            <a:gd name="T42" fmla="*/ 191 h 191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370" h="191">
                              <a:moveTo>
                                <a:pt x="0" y="191"/>
                              </a:moveTo>
                              <a:lnTo>
                                <a:pt x="44" y="156"/>
                              </a:lnTo>
                              <a:lnTo>
                                <a:pt x="73" y="132"/>
                              </a:lnTo>
                              <a:lnTo>
                                <a:pt x="95" y="108"/>
                              </a:lnTo>
                              <a:lnTo>
                                <a:pt x="112" y="86"/>
                              </a:lnTo>
                              <a:lnTo>
                                <a:pt x="130" y="64"/>
                              </a:lnTo>
                              <a:lnTo>
                                <a:pt x="153" y="45"/>
                              </a:lnTo>
                              <a:lnTo>
                                <a:pt x="174" y="29"/>
                              </a:lnTo>
                              <a:lnTo>
                                <a:pt x="200" y="16"/>
                              </a:lnTo>
                              <a:lnTo>
                                <a:pt x="226" y="6"/>
                              </a:lnTo>
                              <a:lnTo>
                                <a:pt x="255" y="2"/>
                              </a:lnTo>
                              <a:lnTo>
                                <a:pt x="296" y="0"/>
                              </a:lnTo>
                              <a:lnTo>
                                <a:pt x="370" y="3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</p:grpSp>
                  <p:sp>
                    <p:nvSpPr>
                      <p:cNvPr id="54294" name="Freeform 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4" y="1254"/>
                        <a:ext cx="57" cy="104"/>
                      </a:xfrm>
                      <a:custGeom>
                        <a:avLst/>
                        <a:gdLst>
                          <a:gd name="T0" fmla="*/ 4 w 113"/>
                          <a:gd name="T1" fmla="*/ 0 h 206"/>
                          <a:gd name="T2" fmla="*/ 5 w 113"/>
                          <a:gd name="T3" fmla="*/ 1 h 206"/>
                          <a:gd name="T4" fmla="*/ 6 w 113"/>
                          <a:gd name="T5" fmla="*/ 1 h 206"/>
                          <a:gd name="T6" fmla="*/ 7 w 113"/>
                          <a:gd name="T7" fmla="*/ 2 h 206"/>
                          <a:gd name="T8" fmla="*/ 8 w 113"/>
                          <a:gd name="T9" fmla="*/ 3 h 206"/>
                          <a:gd name="T10" fmla="*/ 7 w 113"/>
                          <a:gd name="T11" fmla="*/ 5 h 206"/>
                          <a:gd name="T12" fmla="*/ 7 w 113"/>
                          <a:gd name="T13" fmla="*/ 6 h 206"/>
                          <a:gd name="T14" fmla="*/ 6 w 113"/>
                          <a:gd name="T15" fmla="*/ 8 h 206"/>
                          <a:gd name="T16" fmla="*/ 5 w 113"/>
                          <a:gd name="T17" fmla="*/ 10 h 206"/>
                          <a:gd name="T18" fmla="*/ 4 w 113"/>
                          <a:gd name="T19" fmla="*/ 11 h 206"/>
                          <a:gd name="T20" fmla="*/ 2 w 113"/>
                          <a:gd name="T21" fmla="*/ 12 h 206"/>
                          <a:gd name="T22" fmla="*/ 0 w 113"/>
                          <a:gd name="T23" fmla="*/ 14 h 20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113"/>
                          <a:gd name="T37" fmla="*/ 0 h 206"/>
                          <a:gd name="T38" fmla="*/ 113 w 113"/>
                          <a:gd name="T39" fmla="*/ 206 h 206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113" h="206">
                            <a:moveTo>
                              <a:pt x="64" y="0"/>
                            </a:moveTo>
                            <a:lnTo>
                              <a:pt x="78" y="3"/>
                            </a:lnTo>
                            <a:lnTo>
                              <a:pt x="96" y="14"/>
                            </a:lnTo>
                            <a:lnTo>
                              <a:pt x="109" y="29"/>
                            </a:lnTo>
                            <a:lnTo>
                              <a:pt x="113" y="42"/>
                            </a:lnTo>
                            <a:lnTo>
                              <a:pt x="109" y="75"/>
                            </a:lnTo>
                            <a:lnTo>
                              <a:pt x="102" y="94"/>
                            </a:lnTo>
                            <a:lnTo>
                              <a:pt x="86" y="125"/>
                            </a:lnTo>
                            <a:lnTo>
                              <a:pt x="65" y="149"/>
                            </a:lnTo>
                            <a:lnTo>
                              <a:pt x="49" y="167"/>
                            </a:lnTo>
                            <a:lnTo>
                              <a:pt x="30" y="183"/>
                            </a:lnTo>
                            <a:lnTo>
                              <a:pt x="0" y="206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</p:grpSp>
              <p:sp>
                <p:nvSpPr>
                  <p:cNvPr id="54288" name="Freeform 63"/>
                  <p:cNvSpPr>
                    <a:spLocks/>
                  </p:cNvSpPr>
                  <p:nvPr/>
                </p:nvSpPr>
                <p:spPr bwMode="auto">
                  <a:xfrm>
                    <a:off x="4884" y="640"/>
                    <a:ext cx="21" cy="125"/>
                  </a:xfrm>
                  <a:custGeom>
                    <a:avLst/>
                    <a:gdLst>
                      <a:gd name="T0" fmla="*/ 1 w 40"/>
                      <a:gd name="T1" fmla="*/ 0 h 248"/>
                      <a:gd name="T2" fmla="*/ 2 w 40"/>
                      <a:gd name="T3" fmla="*/ 3 h 248"/>
                      <a:gd name="T4" fmla="*/ 3 w 40"/>
                      <a:gd name="T5" fmla="*/ 5 h 248"/>
                      <a:gd name="T6" fmla="*/ 3 w 40"/>
                      <a:gd name="T7" fmla="*/ 6 h 248"/>
                      <a:gd name="T8" fmla="*/ 3 w 40"/>
                      <a:gd name="T9" fmla="*/ 8 h 248"/>
                      <a:gd name="T10" fmla="*/ 3 w 40"/>
                      <a:gd name="T11" fmla="*/ 10 h 248"/>
                      <a:gd name="T12" fmla="*/ 3 w 40"/>
                      <a:gd name="T13" fmla="*/ 11 h 248"/>
                      <a:gd name="T14" fmla="*/ 3 w 40"/>
                      <a:gd name="T15" fmla="*/ 12 h 248"/>
                      <a:gd name="T16" fmla="*/ 2 w 40"/>
                      <a:gd name="T17" fmla="*/ 13 h 248"/>
                      <a:gd name="T18" fmla="*/ 1 w 40"/>
                      <a:gd name="T19" fmla="*/ 15 h 248"/>
                      <a:gd name="T20" fmla="*/ 0 w 40"/>
                      <a:gd name="T21" fmla="*/ 16 h 2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0"/>
                      <a:gd name="T34" fmla="*/ 0 h 248"/>
                      <a:gd name="T35" fmla="*/ 40 w 40"/>
                      <a:gd name="T36" fmla="*/ 248 h 24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0" h="248">
                        <a:moveTo>
                          <a:pt x="10" y="0"/>
                        </a:moveTo>
                        <a:lnTo>
                          <a:pt x="24" y="42"/>
                        </a:lnTo>
                        <a:lnTo>
                          <a:pt x="33" y="72"/>
                        </a:lnTo>
                        <a:lnTo>
                          <a:pt x="36" y="91"/>
                        </a:lnTo>
                        <a:lnTo>
                          <a:pt x="40" y="117"/>
                        </a:lnTo>
                        <a:lnTo>
                          <a:pt x="40" y="151"/>
                        </a:lnTo>
                        <a:lnTo>
                          <a:pt x="37" y="172"/>
                        </a:lnTo>
                        <a:lnTo>
                          <a:pt x="33" y="190"/>
                        </a:lnTo>
                        <a:lnTo>
                          <a:pt x="26" y="204"/>
                        </a:lnTo>
                        <a:lnTo>
                          <a:pt x="13" y="228"/>
                        </a:lnTo>
                        <a:lnTo>
                          <a:pt x="0" y="248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nl-NL"/>
                  </a:p>
                </p:txBody>
              </p:sp>
            </p:grpSp>
          </p:grpSp>
        </p:grpSp>
        <p:grpSp>
          <p:nvGrpSpPr>
            <p:cNvPr id="54280" name="Group 69"/>
            <p:cNvGrpSpPr>
              <a:grpSpLocks/>
            </p:cNvGrpSpPr>
            <p:nvPr/>
          </p:nvGrpSpPr>
          <p:grpSpPr bwMode="auto">
            <a:xfrm flipH="1" flipV="1">
              <a:off x="4308" y="2527"/>
              <a:ext cx="727" cy="465"/>
              <a:chOff x="4606" y="-1"/>
              <a:chExt cx="727" cy="465"/>
            </a:xfrm>
          </p:grpSpPr>
          <p:sp>
            <p:nvSpPr>
              <p:cNvPr id="54281" name="Freeform 67"/>
              <p:cNvSpPr>
                <a:spLocks/>
              </p:cNvSpPr>
              <p:nvPr/>
            </p:nvSpPr>
            <p:spPr bwMode="auto">
              <a:xfrm>
                <a:off x="4623" y="241"/>
                <a:ext cx="587" cy="223"/>
              </a:xfrm>
              <a:custGeom>
                <a:avLst/>
                <a:gdLst>
                  <a:gd name="T0" fmla="*/ 1 w 1173"/>
                  <a:gd name="T1" fmla="*/ 1 h 446"/>
                  <a:gd name="T2" fmla="*/ 2 w 1173"/>
                  <a:gd name="T3" fmla="*/ 4 h 446"/>
                  <a:gd name="T4" fmla="*/ 0 w 1173"/>
                  <a:gd name="T5" fmla="*/ 21 h 446"/>
                  <a:gd name="T6" fmla="*/ 8 w 1173"/>
                  <a:gd name="T7" fmla="*/ 20 h 446"/>
                  <a:gd name="T8" fmla="*/ 13 w 1173"/>
                  <a:gd name="T9" fmla="*/ 19 h 446"/>
                  <a:gd name="T10" fmla="*/ 23 w 1173"/>
                  <a:gd name="T11" fmla="*/ 19 h 446"/>
                  <a:gd name="T12" fmla="*/ 31 w 1173"/>
                  <a:gd name="T13" fmla="*/ 19 h 446"/>
                  <a:gd name="T14" fmla="*/ 36 w 1173"/>
                  <a:gd name="T15" fmla="*/ 20 h 446"/>
                  <a:gd name="T16" fmla="*/ 45 w 1173"/>
                  <a:gd name="T17" fmla="*/ 21 h 446"/>
                  <a:gd name="T18" fmla="*/ 51 w 1173"/>
                  <a:gd name="T19" fmla="*/ 22 h 446"/>
                  <a:gd name="T20" fmla="*/ 55 w 1173"/>
                  <a:gd name="T21" fmla="*/ 23 h 446"/>
                  <a:gd name="T22" fmla="*/ 59 w 1173"/>
                  <a:gd name="T23" fmla="*/ 24 h 446"/>
                  <a:gd name="T24" fmla="*/ 64 w 1173"/>
                  <a:gd name="T25" fmla="*/ 26 h 446"/>
                  <a:gd name="T26" fmla="*/ 66 w 1173"/>
                  <a:gd name="T27" fmla="*/ 27 h 446"/>
                  <a:gd name="T28" fmla="*/ 68 w 1173"/>
                  <a:gd name="T29" fmla="*/ 28 h 446"/>
                  <a:gd name="T30" fmla="*/ 74 w 1173"/>
                  <a:gd name="T31" fmla="*/ 14 h 446"/>
                  <a:gd name="T32" fmla="*/ 52 w 1173"/>
                  <a:gd name="T33" fmla="*/ 6 h 446"/>
                  <a:gd name="T34" fmla="*/ 30 w 1173"/>
                  <a:gd name="T35" fmla="*/ 2 h 446"/>
                  <a:gd name="T36" fmla="*/ 13 w 1173"/>
                  <a:gd name="T37" fmla="*/ 0 h 446"/>
                  <a:gd name="T38" fmla="*/ 1 w 1173"/>
                  <a:gd name="T39" fmla="*/ 1 h 4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73"/>
                  <a:gd name="T61" fmla="*/ 0 h 446"/>
                  <a:gd name="T62" fmla="*/ 1173 w 1173"/>
                  <a:gd name="T63" fmla="*/ 446 h 44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73" h="446">
                    <a:moveTo>
                      <a:pt x="15" y="8"/>
                    </a:moveTo>
                    <a:lnTo>
                      <a:pt x="28" y="49"/>
                    </a:lnTo>
                    <a:lnTo>
                      <a:pt x="0" y="321"/>
                    </a:lnTo>
                    <a:lnTo>
                      <a:pt x="115" y="306"/>
                    </a:lnTo>
                    <a:lnTo>
                      <a:pt x="208" y="298"/>
                    </a:lnTo>
                    <a:lnTo>
                      <a:pt x="354" y="296"/>
                    </a:lnTo>
                    <a:lnTo>
                      <a:pt x="488" y="300"/>
                    </a:lnTo>
                    <a:lnTo>
                      <a:pt x="563" y="305"/>
                    </a:lnTo>
                    <a:lnTo>
                      <a:pt x="705" y="327"/>
                    </a:lnTo>
                    <a:lnTo>
                      <a:pt x="805" y="345"/>
                    </a:lnTo>
                    <a:lnTo>
                      <a:pt x="869" y="359"/>
                    </a:lnTo>
                    <a:lnTo>
                      <a:pt x="933" y="377"/>
                    </a:lnTo>
                    <a:lnTo>
                      <a:pt x="1016" y="411"/>
                    </a:lnTo>
                    <a:lnTo>
                      <a:pt x="1055" y="430"/>
                    </a:lnTo>
                    <a:lnTo>
                      <a:pt x="1083" y="446"/>
                    </a:lnTo>
                    <a:lnTo>
                      <a:pt x="1173" y="220"/>
                    </a:lnTo>
                    <a:lnTo>
                      <a:pt x="822" y="95"/>
                    </a:lnTo>
                    <a:lnTo>
                      <a:pt x="475" y="17"/>
                    </a:lnTo>
                    <a:lnTo>
                      <a:pt x="205" y="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54282" name="Freeform 68"/>
              <p:cNvSpPr>
                <a:spLocks/>
              </p:cNvSpPr>
              <p:nvPr/>
            </p:nvSpPr>
            <p:spPr bwMode="auto">
              <a:xfrm>
                <a:off x="4606" y="-1"/>
                <a:ext cx="727" cy="413"/>
              </a:xfrm>
              <a:custGeom>
                <a:avLst/>
                <a:gdLst>
                  <a:gd name="T0" fmla="*/ 0 w 1452"/>
                  <a:gd name="T1" fmla="*/ 0 h 827"/>
                  <a:gd name="T2" fmla="*/ 91 w 1452"/>
                  <a:gd name="T3" fmla="*/ 0 h 827"/>
                  <a:gd name="T4" fmla="*/ 81 w 1452"/>
                  <a:gd name="T5" fmla="*/ 51 h 827"/>
                  <a:gd name="T6" fmla="*/ 76 w 1452"/>
                  <a:gd name="T7" fmla="*/ 49 h 827"/>
                  <a:gd name="T8" fmla="*/ 67 w 1452"/>
                  <a:gd name="T9" fmla="*/ 44 h 827"/>
                  <a:gd name="T10" fmla="*/ 62 w 1452"/>
                  <a:gd name="T11" fmla="*/ 42 h 827"/>
                  <a:gd name="T12" fmla="*/ 60 w 1452"/>
                  <a:gd name="T13" fmla="*/ 41 h 827"/>
                  <a:gd name="T14" fmla="*/ 55 w 1452"/>
                  <a:gd name="T15" fmla="*/ 40 h 827"/>
                  <a:gd name="T16" fmla="*/ 51 w 1452"/>
                  <a:gd name="T17" fmla="*/ 39 h 827"/>
                  <a:gd name="T18" fmla="*/ 47 w 1452"/>
                  <a:gd name="T19" fmla="*/ 38 h 827"/>
                  <a:gd name="T20" fmla="*/ 43 w 1452"/>
                  <a:gd name="T21" fmla="*/ 36 h 827"/>
                  <a:gd name="T22" fmla="*/ 36 w 1452"/>
                  <a:gd name="T23" fmla="*/ 35 h 827"/>
                  <a:gd name="T24" fmla="*/ 29 w 1452"/>
                  <a:gd name="T25" fmla="*/ 34 h 827"/>
                  <a:gd name="T26" fmla="*/ 22 w 1452"/>
                  <a:gd name="T27" fmla="*/ 33 h 827"/>
                  <a:gd name="T28" fmla="*/ 16 w 1452"/>
                  <a:gd name="T29" fmla="*/ 33 h 827"/>
                  <a:gd name="T30" fmla="*/ 9 w 1452"/>
                  <a:gd name="T31" fmla="*/ 33 h 827"/>
                  <a:gd name="T32" fmla="*/ 3 w 1452"/>
                  <a:gd name="T33" fmla="*/ 33 h 827"/>
                  <a:gd name="T34" fmla="*/ 0 w 1452"/>
                  <a:gd name="T35" fmla="*/ 0 h 82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52"/>
                  <a:gd name="T55" fmla="*/ 0 h 827"/>
                  <a:gd name="T56" fmla="*/ 1452 w 1452"/>
                  <a:gd name="T57" fmla="*/ 827 h 82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52" h="827">
                    <a:moveTo>
                      <a:pt x="0" y="0"/>
                    </a:moveTo>
                    <a:lnTo>
                      <a:pt x="1452" y="0"/>
                    </a:lnTo>
                    <a:lnTo>
                      <a:pt x="1286" y="827"/>
                    </a:lnTo>
                    <a:lnTo>
                      <a:pt x="1215" y="784"/>
                    </a:lnTo>
                    <a:lnTo>
                      <a:pt x="1064" y="715"/>
                    </a:lnTo>
                    <a:lnTo>
                      <a:pt x="983" y="680"/>
                    </a:lnTo>
                    <a:lnTo>
                      <a:pt x="946" y="664"/>
                    </a:lnTo>
                    <a:lnTo>
                      <a:pt x="870" y="641"/>
                    </a:lnTo>
                    <a:lnTo>
                      <a:pt x="813" y="627"/>
                    </a:lnTo>
                    <a:lnTo>
                      <a:pt x="746" y="609"/>
                    </a:lnTo>
                    <a:lnTo>
                      <a:pt x="673" y="587"/>
                    </a:lnTo>
                    <a:lnTo>
                      <a:pt x="564" y="563"/>
                    </a:lnTo>
                    <a:lnTo>
                      <a:pt x="462" y="548"/>
                    </a:lnTo>
                    <a:lnTo>
                      <a:pt x="337" y="535"/>
                    </a:lnTo>
                    <a:lnTo>
                      <a:pt x="246" y="531"/>
                    </a:lnTo>
                    <a:lnTo>
                      <a:pt x="132" y="531"/>
                    </a:lnTo>
                    <a:lnTo>
                      <a:pt x="39" y="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sp>
        <p:nvSpPr>
          <p:cNvPr id="5427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233363" y="1752600"/>
            <a:ext cx="8797926" cy="4114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Zorgen voor een juist plan van aanpak (PVA)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Bekend maken van het plan van aanpak bij betrokkenen.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Goedkeuring verkrijgen van het PVA  bij de opdrachtgever.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Onderhandelen met de opdrachtgever.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Voortgang rapporteren aan de opdrachtgever. 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Zorgen voor externe communicatie opdrachtgever en afdelingsmanagers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Eisen van duidelijkheid bij de opdrachtgever 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De dagelijkse leiding nemen binnen het team.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Voorzitten van de projectteamvergaderingen.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Zorgen voor een goede motivatie binnen het projectteam.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Oplossen van conflicten 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De projectleden "uit de wind houden" bij conflicten met de buitenwereld 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Voor de werkverdeling zorgen binnen het projectteam. 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Bewaken van de planning, budget en kwaliteit.</a:t>
            </a:r>
          </a:p>
          <a:p>
            <a:pPr lvl="2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Voorschrijven van de te gebruiken hulpmiddelen en technieken </a:t>
            </a:r>
            <a:endParaRPr lang="nl-NL" altLang="nl-NL" sz="1500" b="1" smtClean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B1648-99B0-41A4-9E48-A24A3F9C0D62}" type="slidenum">
              <a:rPr lang="nl-NL"/>
              <a:pPr>
                <a:defRPr/>
              </a:pPr>
              <a:t>52</a:t>
            </a:fld>
            <a:endParaRPr lang="nl-NL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Persoonlijk statuut</a:t>
            </a:r>
          </a:p>
        </p:txBody>
      </p:sp>
      <p:sp>
        <p:nvSpPr>
          <p:cNvPr id="86051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3338" y="1752600"/>
            <a:ext cx="869156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altLang="nl-NL" sz="2500" b="0" i="1" smtClean="0"/>
              <a:t>	</a:t>
            </a:r>
            <a:r>
              <a:rPr lang="nl-NL" altLang="nl-NL" sz="1900" b="0" smtClean="0"/>
              <a:t>	</a:t>
            </a:r>
            <a:r>
              <a:rPr lang="nl-NL" altLang="nl-NL" sz="2500" smtClean="0"/>
              <a:t>Mijn principes</a:t>
            </a:r>
          </a:p>
          <a:p>
            <a:pPr eaLnBrk="1" hangingPunct="1">
              <a:buFontTx/>
              <a:buNone/>
            </a:pPr>
            <a:endParaRPr lang="nl-NL" altLang="nl-NL" sz="2500" b="0" i="1" smtClean="0"/>
          </a:p>
          <a:p>
            <a:pPr lvl="2" eaLnBrk="1" hangingPunct="1">
              <a:buFontTx/>
              <a:buNone/>
            </a:pPr>
            <a:r>
              <a:rPr lang="nl-NL" altLang="nl-NL" sz="1800" b="1" smtClean="0">
                <a:latin typeface="Arial" charset="0"/>
              </a:rPr>
              <a:t>Ik ben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eerlijk 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betrouwbaar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verdraagzaam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loyaal (ook t.o.v. degenen die niet aanwezig zijn (bijv. niet roddelen)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redelijk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billijk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respectvol voor anderen </a:t>
            </a:r>
          </a:p>
          <a:p>
            <a:pPr lvl="2" eaLnBrk="1" hangingPunct="1">
              <a:buFontTx/>
              <a:buChar char="-"/>
            </a:pPr>
            <a:r>
              <a:rPr lang="nl-NL" altLang="nl-NL" sz="1800" smtClean="0">
                <a:latin typeface="Arial" charset="0"/>
              </a:rPr>
              <a:t>lever kwaliteit en verwacht dit van anderen (wederkerigheid)</a:t>
            </a:r>
          </a:p>
        </p:txBody>
      </p:sp>
      <p:graphicFrame>
        <p:nvGraphicFramePr>
          <p:cNvPr id="152576" name="Object 1024"/>
          <p:cNvGraphicFramePr>
            <a:graphicFrameLocks noChangeAspect="1"/>
          </p:cNvGraphicFramePr>
          <p:nvPr/>
        </p:nvGraphicFramePr>
        <p:xfrm>
          <a:off x="5202238" y="114300"/>
          <a:ext cx="3522662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Clip" r:id="rId3" imgW="4054475" imgH="3771900" progId="MS_ClipArt_Gallery.2">
                  <p:embed/>
                </p:oleObj>
              </mc:Choice>
              <mc:Fallback>
                <p:oleObj name="Clip" r:id="rId3" imgW="4054475" imgH="377190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114300"/>
                        <a:ext cx="3522662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51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049E2-98A1-4FE9-8841-5BFD2B536F59}" type="slidenum">
              <a:rPr lang="nl-NL"/>
              <a:pPr>
                <a:defRPr/>
              </a:pPr>
              <a:t>53</a:t>
            </a:fld>
            <a:endParaRPr lang="nl-NL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Persoonlijke doelen</a:t>
            </a:r>
          </a:p>
        </p:txBody>
      </p:sp>
      <p:sp>
        <p:nvSpPr>
          <p:cNvPr id="56324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3338" y="1752600"/>
            <a:ext cx="8424862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nl-NL" altLang="nl-NL" sz="1500" smtClean="0"/>
              <a:t>	</a:t>
            </a:r>
            <a:r>
              <a:rPr lang="nl-NL" altLang="nl-NL" sz="2500" smtClean="0"/>
              <a:t>Hoe bereik ik mijn doelen?</a:t>
            </a:r>
            <a:br>
              <a:rPr lang="nl-NL" altLang="nl-NL" sz="2500" smtClean="0"/>
            </a:br>
            <a:endParaRPr lang="nl-NL" altLang="nl-NL" sz="3300" b="0" smtClean="0"/>
          </a:p>
          <a:p>
            <a:pPr marL="876300" lvl="2" eaLnBrk="1" hangingPunct="1">
              <a:buFontTx/>
              <a:buChar char="-"/>
            </a:pPr>
            <a:r>
              <a:rPr lang="nl-NL" altLang="nl-NL" sz="2000" smtClean="0">
                <a:latin typeface="Arial" charset="0"/>
              </a:rPr>
              <a:t>Doelen kunnen conflicteren</a:t>
            </a:r>
            <a:br>
              <a:rPr lang="nl-NL" altLang="nl-NL" sz="2000" smtClean="0">
                <a:latin typeface="Arial" charset="0"/>
              </a:rPr>
            </a:br>
            <a:r>
              <a:rPr lang="nl-NL" altLang="nl-NL" sz="2000" smtClean="0">
                <a:latin typeface="Arial" charset="0"/>
              </a:rPr>
              <a:t>Tegenstellingen: prijs te betalen. </a:t>
            </a:r>
            <a:br>
              <a:rPr lang="nl-NL" altLang="nl-NL" sz="2000" smtClean="0">
                <a:latin typeface="Arial" charset="0"/>
              </a:rPr>
            </a:br>
            <a:r>
              <a:rPr lang="nl-NL" altLang="nl-NL" sz="2000" smtClean="0">
                <a:latin typeface="Arial" charset="0"/>
              </a:rPr>
              <a:t>Investeren om doel te bereiken (opleiding om deskundig te zijn)</a:t>
            </a:r>
          </a:p>
          <a:p>
            <a:pPr marL="876300" lvl="2" eaLnBrk="1" hangingPunct="1">
              <a:buFontTx/>
              <a:buChar char="-"/>
            </a:pPr>
            <a:r>
              <a:rPr lang="nl-NL" altLang="nl-NL" sz="2000" smtClean="0">
                <a:latin typeface="Arial" charset="0"/>
              </a:rPr>
              <a:t>Doelen moeten haalbaar zijn</a:t>
            </a:r>
          </a:p>
          <a:p>
            <a:pPr marL="876300" lvl="2" eaLnBrk="1" hangingPunct="1">
              <a:buFontTx/>
              <a:buChar char="-"/>
            </a:pPr>
            <a:r>
              <a:rPr lang="nl-NL" altLang="nl-NL" sz="2000" smtClean="0">
                <a:latin typeface="Arial" charset="0"/>
              </a:rPr>
              <a:t>Doelen hebben een prioriteit</a:t>
            </a:r>
          </a:p>
          <a:p>
            <a:pPr marL="876300" lvl="2" eaLnBrk="1" hangingPunct="1">
              <a:buFontTx/>
              <a:buChar char="-"/>
            </a:pPr>
            <a:r>
              <a:rPr lang="nl-NL" altLang="nl-NL" sz="2000" smtClean="0">
                <a:latin typeface="Arial" charset="0"/>
              </a:rPr>
              <a:t>Doelen moeten meetbaar zijn</a:t>
            </a:r>
            <a:endParaRPr lang="nl-NL" altLang="nl-NL" sz="2000" b="1" smtClean="0">
              <a:latin typeface="Arial" charset="0"/>
            </a:endParaRPr>
          </a:p>
          <a:p>
            <a:pPr marL="876300" lvl="2" eaLnBrk="1" hangingPunct="1">
              <a:buFontTx/>
              <a:buChar char="-"/>
            </a:pPr>
            <a:endParaRPr lang="nl-NL" altLang="nl-NL" b="1" smtClean="0">
              <a:latin typeface="Arial" charset="0"/>
            </a:endParaRPr>
          </a:p>
          <a:p>
            <a:pPr marL="876300" lvl="2" eaLnBrk="1" hangingPunct="1">
              <a:buFontTx/>
              <a:buNone/>
            </a:pPr>
            <a:r>
              <a:rPr lang="nl-NL" altLang="nl-NL" b="1" smtClean="0">
                <a:latin typeface="Arial" charset="0"/>
              </a:rPr>
              <a:t>Een persoonlijk Plan van aanpak of  stappenplan?</a:t>
            </a:r>
            <a:endParaRPr lang="nl-NL" altLang="nl-NL" smtClean="0">
              <a:latin typeface="Arial" charset="0"/>
            </a:endParaRPr>
          </a:p>
        </p:txBody>
      </p:sp>
      <p:pic>
        <p:nvPicPr>
          <p:cNvPr id="56325" name="Picture 95" descr="BD0698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42863"/>
            <a:ext cx="28225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60829-3365-4E82-B595-69656C56BF30}" type="slidenum">
              <a:rPr lang="nl-NL"/>
              <a:pPr>
                <a:defRPr/>
              </a:pPr>
              <a:t>54</a:t>
            </a:fld>
            <a:endParaRPr lang="nl-NL"/>
          </a:p>
        </p:txBody>
      </p:sp>
      <p:sp>
        <p:nvSpPr>
          <p:cNvPr id="57347" name="Rectangle 1026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Persoonlijke effectiviteit</a:t>
            </a:r>
          </a:p>
        </p:txBody>
      </p:sp>
      <p:sp>
        <p:nvSpPr>
          <p:cNvPr id="57348" name="Rectangle 1059"/>
          <p:cNvSpPr>
            <a:spLocks noGrp="1" noChangeArrowheads="1"/>
          </p:cNvSpPr>
          <p:nvPr>
            <p:ph type="body" idx="1"/>
          </p:nvPr>
        </p:nvSpPr>
        <p:spPr>
          <a:xfrm>
            <a:off x="33338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altLang="nl-NL" sz="1900" smtClean="0"/>
              <a:t>	</a:t>
            </a:r>
            <a:r>
              <a:rPr lang="nl-NL" altLang="nl-NL" sz="1900" i="1" smtClean="0"/>
              <a:t>Hoe kan ik zo efficiënt mogelijk mijn doelen bereiken?</a:t>
            </a:r>
            <a:br>
              <a:rPr lang="nl-NL" altLang="nl-NL" sz="1900" i="1" smtClean="0"/>
            </a:br>
            <a:r>
              <a:rPr lang="nl-NL" altLang="nl-NL" sz="1900" i="1" smtClean="0"/>
              <a:t>	(</a:t>
            </a:r>
            <a:r>
              <a:rPr lang="nl-NL" altLang="nl-NL" sz="1900" b="0" smtClean="0"/>
              <a:t>effectief versus efficiënt)</a:t>
            </a:r>
            <a:br>
              <a:rPr lang="nl-NL" altLang="nl-NL" sz="1900" b="0" smtClean="0"/>
            </a:br>
            <a:endParaRPr lang="nl-NL" altLang="nl-NL" sz="1900" b="0" smtClean="0"/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en-US" altLang="nl-NL" sz="1800" smtClean="0">
                <a:latin typeface="Arial" charset="0"/>
              </a:rPr>
              <a:t>w</a:t>
            </a:r>
            <a:r>
              <a:rPr lang="nl-NL" altLang="nl-NL" sz="1800" smtClean="0">
                <a:latin typeface="Arial" charset="0"/>
              </a:rPr>
              <a:t>ees pro-actief i.p.v. reactief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begin met het einde voor ogen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begin bij het begin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denk in termen van win-win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benader anderen positief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probeer dingen elkaar te laten versterken (synergie)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probeer eerst te begrijpen dan begrepen te worden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lever kwaliteit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wees betrouwbaar in afspraken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beloof niets wat je niet waar kunt maken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doe aan relatiemanagement (je persoonlijk netwerk)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doe aan persoonlijk informatiemanagement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1800" smtClean="0">
                <a:latin typeface="Arial" charset="0"/>
              </a:rPr>
              <a:t>doe aan tijd- en stressmanagement</a:t>
            </a:r>
            <a:endParaRPr lang="nl-NL" altLang="nl-NL" sz="1800" b="1" smtClean="0">
              <a:latin typeface="Arial" charset="0"/>
            </a:endParaRPr>
          </a:p>
        </p:txBody>
      </p:sp>
      <p:graphicFrame>
        <p:nvGraphicFramePr>
          <p:cNvPr id="57349" name="Object 1024"/>
          <p:cNvGraphicFramePr>
            <a:graphicFrameLocks noChangeAspect="1"/>
          </p:cNvGraphicFramePr>
          <p:nvPr/>
        </p:nvGraphicFramePr>
        <p:xfrm>
          <a:off x="6592888" y="1752600"/>
          <a:ext cx="2551112" cy="200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Clip" r:id="rId3" imgW="4421109" imgH="3468986" progId="MS_ClipArt_Gallery.2">
                  <p:embed/>
                </p:oleObj>
              </mc:Choice>
              <mc:Fallback>
                <p:oleObj name="Clip" r:id="rId3" imgW="4421109" imgH="3468986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888" y="1752600"/>
                        <a:ext cx="2551112" cy="200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583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18D55-3645-410C-8FA5-E46B638A499F}" type="slidenum">
              <a:rPr lang="nl-NL" smtClean="0"/>
              <a:pPr>
                <a:defRPr/>
              </a:pPr>
              <a:t>55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6B0E-AFD8-4988-8558-AD6686FF4051}" type="slidenum">
              <a:rPr lang="nl-NL"/>
              <a:pPr>
                <a:defRPr/>
              </a:pPr>
              <a:t>56</a:t>
            </a:fld>
            <a:endParaRPr lang="nl-NL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Persoonlijke effectiviteit</a:t>
            </a:r>
          </a:p>
        </p:txBody>
      </p:sp>
      <p:sp>
        <p:nvSpPr>
          <p:cNvPr id="59396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82550" y="1619250"/>
            <a:ext cx="8583613" cy="4114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nl-NL" altLang="nl-NL" sz="2000" b="1" i="1" smtClean="0">
                <a:latin typeface="Arial" charset="0"/>
              </a:rPr>
              <a:t>Reactieve taal</a:t>
            </a: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Ik kan er niets aan doen, zo ben ik nu eenmaal …</a:t>
            </a: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Ik kan het niet ….</a:t>
            </a: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Ik moet ….</a:t>
            </a: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Als ik maar …</a:t>
            </a:r>
            <a:endParaRPr lang="nl-NL" altLang="nl-NL" sz="2000" b="1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nl-NL" altLang="nl-NL" sz="2000" b="1" i="1" smtClean="0">
                <a:latin typeface="Arial" charset="0"/>
              </a:rPr>
              <a:t>Pro actieve taal</a:t>
            </a:r>
            <a:endParaRPr lang="nl-NL" altLang="nl-NL" sz="2000" smtClean="0">
              <a:latin typeface="Arial" charset="0"/>
            </a:endParaRP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laten we eens kijken of het anders misschien wel kan</a:t>
            </a:r>
            <a:br>
              <a:rPr lang="nl-NL" altLang="nl-NL" sz="2000" smtClean="0">
                <a:latin typeface="Arial" charset="0"/>
              </a:rPr>
            </a:br>
            <a:endParaRPr lang="nl-NL" altLang="nl-NL" sz="2000" b="1" smtClean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nl-NL" altLang="nl-NL" sz="2000" b="1" i="1" smtClean="0">
                <a:latin typeface="Arial" charset="0"/>
              </a:rPr>
              <a:t>Persoonlijk informatiemanagement</a:t>
            </a:r>
            <a:r>
              <a:rPr lang="nl-NL" altLang="nl-NL" sz="2000" smtClean="0">
                <a:latin typeface="Arial" charset="0"/>
              </a:rPr>
              <a:t/>
            </a:r>
            <a:br>
              <a:rPr lang="nl-NL" altLang="nl-NL" sz="2000" smtClean="0">
                <a:latin typeface="Arial" charset="0"/>
              </a:rPr>
            </a:br>
            <a:r>
              <a:rPr lang="nl-NL" altLang="nl-NL" sz="2000" i="1" smtClean="0">
                <a:latin typeface="Arial" charset="0"/>
              </a:rPr>
              <a:t>	</a:t>
            </a:r>
            <a:r>
              <a:rPr lang="nl-NL" altLang="nl-NL" sz="2000" b="1" i="1" smtClean="0">
                <a:latin typeface="Arial" charset="0"/>
              </a:rPr>
              <a:t>Veel info (post, e-mail, telefoon): TRAF systeem</a:t>
            </a:r>
            <a:endParaRPr lang="nl-NL" altLang="nl-NL" sz="2000" i="1" smtClean="0">
              <a:latin typeface="Arial" charset="0"/>
            </a:endParaRP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Gooi weg wat niet interessant is	 	</a:t>
            </a:r>
            <a:r>
              <a:rPr lang="nl-NL" altLang="nl-NL" sz="2000" b="1" smtClean="0">
                <a:latin typeface="Arial" charset="0"/>
              </a:rPr>
              <a:t>T</a:t>
            </a:r>
            <a:r>
              <a:rPr lang="nl-NL" altLang="nl-NL" sz="2000" smtClean="0">
                <a:latin typeface="Arial" charset="0"/>
              </a:rPr>
              <a:t>oss</a:t>
            </a: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Draag over aan anderen			</a:t>
            </a:r>
            <a:r>
              <a:rPr lang="nl-NL" altLang="nl-NL" sz="2000" b="1" smtClean="0">
                <a:latin typeface="Arial" charset="0"/>
              </a:rPr>
              <a:t>R</a:t>
            </a:r>
            <a:r>
              <a:rPr lang="nl-NL" altLang="nl-NL" sz="2000" smtClean="0">
                <a:latin typeface="Arial" charset="0"/>
              </a:rPr>
              <a:t>efer</a:t>
            </a: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Ga tot actie over (maak een actiemap)	 	</a:t>
            </a:r>
            <a:r>
              <a:rPr lang="nl-NL" altLang="nl-NL" sz="2000" b="1" smtClean="0">
                <a:latin typeface="Arial" charset="0"/>
              </a:rPr>
              <a:t>A</a:t>
            </a:r>
            <a:r>
              <a:rPr lang="nl-NL" altLang="nl-NL" sz="2000" smtClean="0">
                <a:latin typeface="Arial" charset="0"/>
              </a:rPr>
              <a:t>ct</a:t>
            </a:r>
          </a:p>
          <a:p>
            <a:pPr marL="1162050" lvl="2" eaLnBrk="1" hangingPunct="1">
              <a:lnSpc>
                <a:spcPct val="90000"/>
              </a:lnSpc>
              <a:buFontTx/>
              <a:buChar char="-"/>
            </a:pPr>
            <a:r>
              <a:rPr lang="nl-NL" altLang="nl-NL" sz="2000" smtClean="0">
                <a:latin typeface="Arial" charset="0"/>
              </a:rPr>
              <a:t>Berg op				 	</a:t>
            </a:r>
            <a:r>
              <a:rPr lang="nl-NL" altLang="nl-NL" sz="2000" b="1" smtClean="0">
                <a:latin typeface="Arial" charset="0"/>
              </a:rPr>
              <a:t>F</a:t>
            </a:r>
            <a:r>
              <a:rPr lang="nl-NL" altLang="nl-NL" sz="2000" smtClean="0">
                <a:latin typeface="Arial" charset="0"/>
              </a:rPr>
              <a:t>ile</a:t>
            </a:r>
          </a:p>
        </p:txBody>
      </p:sp>
      <p:grpSp>
        <p:nvGrpSpPr>
          <p:cNvPr id="59397" name="Group 38"/>
          <p:cNvGrpSpPr>
            <a:grpSpLocks/>
          </p:cNvGrpSpPr>
          <p:nvPr/>
        </p:nvGrpSpPr>
        <p:grpSpPr bwMode="auto">
          <a:xfrm rot="1103835" flipV="1">
            <a:off x="7269163" y="1997075"/>
            <a:ext cx="1063625" cy="1238250"/>
            <a:chOff x="4308" y="1596"/>
            <a:chExt cx="1102" cy="1396"/>
          </a:xfrm>
        </p:grpSpPr>
        <p:grpSp>
          <p:nvGrpSpPr>
            <p:cNvPr id="59400" name="Group 39"/>
            <p:cNvGrpSpPr>
              <a:grpSpLocks/>
            </p:cNvGrpSpPr>
            <p:nvPr/>
          </p:nvGrpSpPr>
          <p:grpSpPr bwMode="auto">
            <a:xfrm flipH="1" flipV="1">
              <a:off x="4391" y="1596"/>
              <a:ext cx="1019" cy="1068"/>
              <a:chOff x="4231" y="327"/>
              <a:chExt cx="1019" cy="1068"/>
            </a:xfrm>
          </p:grpSpPr>
          <p:grpSp>
            <p:nvGrpSpPr>
              <p:cNvPr id="59404" name="Group 40"/>
              <p:cNvGrpSpPr>
                <a:grpSpLocks/>
              </p:cNvGrpSpPr>
              <p:nvPr/>
            </p:nvGrpSpPr>
            <p:grpSpPr bwMode="auto">
              <a:xfrm>
                <a:off x="5033" y="327"/>
                <a:ext cx="217" cy="146"/>
                <a:chOff x="5033" y="327"/>
                <a:chExt cx="217" cy="146"/>
              </a:xfrm>
            </p:grpSpPr>
            <p:sp>
              <p:nvSpPr>
                <p:cNvPr id="59429" name="Freeform 41"/>
                <p:cNvSpPr>
                  <a:spLocks/>
                </p:cNvSpPr>
                <p:nvPr/>
              </p:nvSpPr>
              <p:spPr bwMode="auto">
                <a:xfrm>
                  <a:off x="5033" y="394"/>
                  <a:ext cx="131" cy="79"/>
                </a:xfrm>
                <a:custGeom>
                  <a:avLst/>
                  <a:gdLst>
                    <a:gd name="T0" fmla="*/ 0 w 260"/>
                    <a:gd name="T1" fmla="*/ 10 h 158"/>
                    <a:gd name="T2" fmla="*/ 17 w 260"/>
                    <a:gd name="T3" fmla="*/ 8 h 158"/>
                    <a:gd name="T4" fmla="*/ 6 w 260"/>
                    <a:gd name="T5" fmla="*/ 0 h 158"/>
                    <a:gd name="T6" fmla="*/ 0 w 260"/>
                    <a:gd name="T7" fmla="*/ 10 h 15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60"/>
                    <a:gd name="T13" fmla="*/ 0 h 158"/>
                    <a:gd name="T14" fmla="*/ 260 w 260"/>
                    <a:gd name="T15" fmla="*/ 158 h 15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60" h="158">
                      <a:moveTo>
                        <a:pt x="0" y="158"/>
                      </a:moveTo>
                      <a:lnTo>
                        <a:pt x="260" y="128"/>
                      </a:lnTo>
                      <a:lnTo>
                        <a:pt x="87" y="0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59430" name="Freeform 42"/>
                <p:cNvSpPr>
                  <a:spLocks/>
                </p:cNvSpPr>
                <p:nvPr/>
              </p:nvSpPr>
              <p:spPr bwMode="auto">
                <a:xfrm>
                  <a:off x="5156" y="327"/>
                  <a:ext cx="94" cy="84"/>
                </a:xfrm>
                <a:custGeom>
                  <a:avLst/>
                  <a:gdLst>
                    <a:gd name="T0" fmla="*/ 0 w 186"/>
                    <a:gd name="T1" fmla="*/ 9 h 169"/>
                    <a:gd name="T2" fmla="*/ 12 w 186"/>
                    <a:gd name="T3" fmla="*/ 10 h 169"/>
                    <a:gd name="T4" fmla="*/ 9 w 186"/>
                    <a:gd name="T5" fmla="*/ 0 h 169"/>
                    <a:gd name="T6" fmla="*/ 0 w 186"/>
                    <a:gd name="T7" fmla="*/ 9 h 1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6"/>
                    <a:gd name="T13" fmla="*/ 0 h 169"/>
                    <a:gd name="T14" fmla="*/ 186 w 186"/>
                    <a:gd name="T15" fmla="*/ 169 h 1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6" h="169">
                      <a:moveTo>
                        <a:pt x="0" y="158"/>
                      </a:moveTo>
                      <a:lnTo>
                        <a:pt x="186" y="169"/>
                      </a:lnTo>
                      <a:lnTo>
                        <a:pt x="143" y="0"/>
                      </a:lnTo>
                      <a:lnTo>
                        <a:pt x="0" y="158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grpSp>
            <p:nvGrpSpPr>
              <p:cNvPr id="59405" name="Group 43"/>
              <p:cNvGrpSpPr>
                <a:grpSpLocks/>
              </p:cNvGrpSpPr>
              <p:nvPr/>
            </p:nvGrpSpPr>
            <p:grpSpPr bwMode="auto">
              <a:xfrm>
                <a:off x="4231" y="364"/>
                <a:ext cx="978" cy="1031"/>
                <a:chOff x="4231" y="364"/>
                <a:chExt cx="978" cy="1031"/>
              </a:xfrm>
            </p:grpSpPr>
            <p:sp>
              <p:nvSpPr>
                <p:cNvPr id="59406" name="Freeform 44"/>
                <p:cNvSpPr>
                  <a:spLocks/>
                </p:cNvSpPr>
                <p:nvPr/>
              </p:nvSpPr>
              <p:spPr bwMode="auto">
                <a:xfrm>
                  <a:off x="4231" y="364"/>
                  <a:ext cx="978" cy="1031"/>
                </a:xfrm>
                <a:custGeom>
                  <a:avLst/>
                  <a:gdLst>
                    <a:gd name="T0" fmla="*/ 51 w 1956"/>
                    <a:gd name="T1" fmla="*/ 5 h 2061"/>
                    <a:gd name="T2" fmla="*/ 50 w 1956"/>
                    <a:gd name="T3" fmla="*/ 12 h 2061"/>
                    <a:gd name="T4" fmla="*/ 48 w 1956"/>
                    <a:gd name="T5" fmla="*/ 20 h 2061"/>
                    <a:gd name="T6" fmla="*/ 45 w 1956"/>
                    <a:gd name="T7" fmla="*/ 27 h 2061"/>
                    <a:gd name="T8" fmla="*/ 39 w 1956"/>
                    <a:gd name="T9" fmla="*/ 34 h 2061"/>
                    <a:gd name="T10" fmla="*/ 33 w 1956"/>
                    <a:gd name="T11" fmla="*/ 41 h 2061"/>
                    <a:gd name="T12" fmla="*/ 27 w 1956"/>
                    <a:gd name="T13" fmla="*/ 55 h 2061"/>
                    <a:gd name="T14" fmla="*/ 26 w 1956"/>
                    <a:gd name="T15" fmla="*/ 68 h 2061"/>
                    <a:gd name="T16" fmla="*/ 23 w 1956"/>
                    <a:gd name="T17" fmla="*/ 82 h 2061"/>
                    <a:gd name="T18" fmla="*/ 18 w 1956"/>
                    <a:gd name="T19" fmla="*/ 93 h 2061"/>
                    <a:gd name="T20" fmla="*/ 11 w 1956"/>
                    <a:gd name="T21" fmla="*/ 105 h 2061"/>
                    <a:gd name="T22" fmla="*/ 5 w 1956"/>
                    <a:gd name="T23" fmla="*/ 116 h 2061"/>
                    <a:gd name="T24" fmla="*/ 0 w 1956"/>
                    <a:gd name="T25" fmla="*/ 123 h 2061"/>
                    <a:gd name="T26" fmla="*/ 1 w 1956"/>
                    <a:gd name="T27" fmla="*/ 125 h 2061"/>
                    <a:gd name="T28" fmla="*/ 4 w 1956"/>
                    <a:gd name="T29" fmla="*/ 128 h 2061"/>
                    <a:gd name="T30" fmla="*/ 13 w 1956"/>
                    <a:gd name="T31" fmla="*/ 129 h 2061"/>
                    <a:gd name="T32" fmla="*/ 22 w 1956"/>
                    <a:gd name="T33" fmla="*/ 126 h 2061"/>
                    <a:gd name="T34" fmla="*/ 30 w 1956"/>
                    <a:gd name="T35" fmla="*/ 117 h 2061"/>
                    <a:gd name="T36" fmla="*/ 32 w 1956"/>
                    <a:gd name="T37" fmla="*/ 112 h 2061"/>
                    <a:gd name="T38" fmla="*/ 38 w 1956"/>
                    <a:gd name="T39" fmla="*/ 99 h 2061"/>
                    <a:gd name="T40" fmla="*/ 47 w 1956"/>
                    <a:gd name="T41" fmla="*/ 100 h 2061"/>
                    <a:gd name="T42" fmla="*/ 49 w 1956"/>
                    <a:gd name="T43" fmla="*/ 111 h 2061"/>
                    <a:gd name="T44" fmla="*/ 52 w 1956"/>
                    <a:gd name="T45" fmla="*/ 117 h 2061"/>
                    <a:gd name="T46" fmla="*/ 55 w 1956"/>
                    <a:gd name="T47" fmla="*/ 122 h 2061"/>
                    <a:gd name="T48" fmla="*/ 59 w 1956"/>
                    <a:gd name="T49" fmla="*/ 126 h 2061"/>
                    <a:gd name="T50" fmla="*/ 64 w 1956"/>
                    <a:gd name="T51" fmla="*/ 128 h 2061"/>
                    <a:gd name="T52" fmla="*/ 69 w 1956"/>
                    <a:gd name="T53" fmla="*/ 128 h 2061"/>
                    <a:gd name="T54" fmla="*/ 74 w 1956"/>
                    <a:gd name="T55" fmla="*/ 126 h 2061"/>
                    <a:gd name="T56" fmla="*/ 80 w 1956"/>
                    <a:gd name="T57" fmla="*/ 114 h 2061"/>
                    <a:gd name="T58" fmla="*/ 87 w 1956"/>
                    <a:gd name="T59" fmla="*/ 115 h 2061"/>
                    <a:gd name="T60" fmla="*/ 91 w 1956"/>
                    <a:gd name="T61" fmla="*/ 115 h 2061"/>
                    <a:gd name="T62" fmla="*/ 94 w 1956"/>
                    <a:gd name="T63" fmla="*/ 112 h 2061"/>
                    <a:gd name="T64" fmla="*/ 97 w 1956"/>
                    <a:gd name="T65" fmla="*/ 106 h 2061"/>
                    <a:gd name="T66" fmla="*/ 97 w 1956"/>
                    <a:gd name="T67" fmla="*/ 102 h 2061"/>
                    <a:gd name="T68" fmla="*/ 101 w 1956"/>
                    <a:gd name="T69" fmla="*/ 100 h 2061"/>
                    <a:gd name="T70" fmla="*/ 105 w 1956"/>
                    <a:gd name="T71" fmla="*/ 99 h 2061"/>
                    <a:gd name="T72" fmla="*/ 109 w 1956"/>
                    <a:gd name="T73" fmla="*/ 96 h 2061"/>
                    <a:gd name="T74" fmla="*/ 111 w 1956"/>
                    <a:gd name="T75" fmla="*/ 92 h 2061"/>
                    <a:gd name="T76" fmla="*/ 112 w 1956"/>
                    <a:gd name="T77" fmla="*/ 87 h 2061"/>
                    <a:gd name="T78" fmla="*/ 110 w 1956"/>
                    <a:gd name="T79" fmla="*/ 81 h 2061"/>
                    <a:gd name="T80" fmla="*/ 116 w 1956"/>
                    <a:gd name="T81" fmla="*/ 80 h 2061"/>
                    <a:gd name="T82" fmla="*/ 119 w 1956"/>
                    <a:gd name="T83" fmla="*/ 78 h 2061"/>
                    <a:gd name="T84" fmla="*/ 121 w 1956"/>
                    <a:gd name="T85" fmla="*/ 73 h 2061"/>
                    <a:gd name="T86" fmla="*/ 123 w 1956"/>
                    <a:gd name="T87" fmla="*/ 69 h 2061"/>
                    <a:gd name="T88" fmla="*/ 122 w 1956"/>
                    <a:gd name="T89" fmla="*/ 65 h 2061"/>
                    <a:gd name="T90" fmla="*/ 121 w 1956"/>
                    <a:gd name="T91" fmla="*/ 61 h 2061"/>
                    <a:gd name="T92" fmla="*/ 118 w 1956"/>
                    <a:gd name="T93" fmla="*/ 56 h 2061"/>
                    <a:gd name="T94" fmla="*/ 115 w 1956"/>
                    <a:gd name="T95" fmla="*/ 47 h 2061"/>
                    <a:gd name="T96" fmla="*/ 111 w 1956"/>
                    <a:gd name="T97" fmla="*/ 39 h 2061"/>
                    <a:gd name="T98" fmla="*/ 111 w 1956"/>
                    <a:gd name="T99" fmla="*/ 34 h 2061"/>
                    <a:gd name="T100" fmla="*/ 108 w 1956"/>
                    <a:gd name="T101" fmla="*/ 27 h 2061"/>
                    <a:gd name="T102" fmla="*/ 107 w 1956"/>
                    <a:gd name="T103" fmla="*/ 21 h 2061"/>
                    <a:gd name="T104" fmla="*/ 106 w 1956"/>
                    <a:gd name="T105" fmla="*/ 15 h 2061"/>
                    <a:gd name="T106" fmla="*/ 106 w 1956"/>
                    <a:gd name="T107" fmla="*/ 9 h 2061"/>
                    <a:gd name="T108" fmla="*/ 104 w 1956"/>
                    <a:gd name="T109" fmla="*/ 0 h 206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956"/>
                    <a:gd name="T166" fmla="*/ 0 h 2061"/>
                    <a:gd name="T167" fmla="*/ 1956 w 1956"/>
                    <a:gd name="T168" fmla="*/ 2061 h 206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956" h="2061">
                      <a:moveTo>
                        <a:pt x="794" y="9"/>
                      </a:moveTo>
                      <a:lnTo>
                        <a:pt x="803" y="66"/>
                      </a:lnTo>
                      <a:lnTo>
                        <a:pt x="806" y="109"/>
                      </a:lnTo>
                      <a:lnTo>
                        <a:pt x="794" y="178"/>
                      </a:lnTo>
                      <a:lnTo>
                        <a:pt x="772" y="282"/>
                      </a:lnTo>
                      <a:lnTo>
                        <a:pt x="765" y="316"/>
                      </a:lnTo>
                      <a:lnTo>
                        <a:pt x="745" y="366"/>
                      </a:lnTo>
                      <a:lnTo>
                        <a:pt x="708" y="429"/>
                      </a:lnTo>
                      <a:lnTo>
                        <a:pt x="663" y="486"/>
                      </a:lnTo>
                      <a:lnTo>
                        <a:pt x="620" y="531"/>
                      </a:lnTo>
                      <a:lnTo>
                        <a:pt x="575" y="577"/>
                      </a:lnTo>
                      <a:lnTo>
                        <a:pt x="524" y="643"/>
                      </a:lnTo>
                      <a:lnTo>
                        <a:pt x="471" y="739"/>
                      </a:lnTo>
                      <a:lnTo>
                        <a:pt x="432" y="880"/>
                      </a:lnTo>
                      <a:lnTo>
                        <a:pt x="426" y="955"/>
                      </a:lnTo>
                      <a:lnTo>
                        <a:pt x="403" y="1079"/>
                      </a:lnTo>
                      <a:lnTo>
                        <a:pt x="381" y="1220"/>
                      </a:lnTo>
                      <a:lnTo>
                        <a:pt x="359" y="1301"/>
                      </a:lnTo>
                      <a:lnTo>
                        <a:pt x="332" y="1365"/>
                      </a:lnTo>
                      <a:lnTo>
                        <a:pt x="285" y="1483"/>
                      </a:lnTo>
                      <a:lnTo>
                        <a:pt x="221" y="1614"/>
                      </a:lnTo>
                      <a:lnTo>
                        <a:pt x="176" y="1680"/>
                      </a:lnTo>
                      <a:lnTo>
                        <a:pt x="131" y="1762"/>
                      </a:lnTo>
                      <a:lnTo>
                        <a:pt x="75" y="1852"/>
                      </a:lnTo>
                      <a:lnTo>
                        <a:pt x="7" y="1939"/>
                      </a:lnTo>
                      <a:lnTo>
                        <a:pt x="0" y="1964"/>
                      </a:lnTo>
                      <a:lnTo>
                        <a:pt x="1" y="1981"/>
                      </a:lnTo>
                      <a:lnTo>
                        <a:pt x="13" y="1999"/>
                      </a:lnTo>
                      <a:lnTo>
                        <a:pt x="32" y="2018"/>
                      </a:lnTo>
                      <a:lnTo>
                        <a:pt x="56" y="2034"/>
                      </a:lnTo>
                      <a:lnTo>
                        <a:pt x="153" y="2057"/>
                      </a:lnTo>
                      <a:lnTo>
                        <a:pt x="206" y="2061"/>
                      </a:lnTo>
                      <a:lnTo>
                        <a:pt x="267" y="2050"/>
                      </a:lnTo>
                      <a:lnTo>
                        <a:pt x="339" y="2009"/>
                      </a:lnTo>
                      <a:lnTo>
                        <a:pt x="403" y="1948"/>
                      </a:lnTo>
                      <a:lnTo>
                        <a:pt x="467" y="1872"/>
                      </a:lnTo>
                      <a:lnTo>
                        <a:pt x="490" y="1833"/>
                      </a:lnTo>
                      <a:lnTo>
                        <a:pt x="508" y="1779"/>
                      </a:lnTo>
                      <a:lnTo>
                        <a:pt x="550" y="1676"/>
                      </a:lnTo>
                      <a:lnTo>
                        <a:pt x="604" y="1579"/>
                      </a:lnTo>
                      <a:lnTo>
                        <a:pt x="701" y="1420"/>
                      </a:lnTo>
                      <a:lnTo>
                        <a:pt x="740" y="1586"/>
                      </a:lnTo>
                      <a:lnTo>
                        <a:pt x="758" y="1679"/>
                      </a:lnTo>
                      <a:lnTo>
                        <a:pt x="784" y="1763"/>
                      </a:lnTo>
                      <a:lnTo>
                        <a:pt x="807" y="1811"/>
                      </a:lnTo>
                      <a:lnTo>
                        <a:pt x="831" y="1865"/>
                      </a:lnTo>
                      <a:lnTo>
                        <a:pt x="861" y="1917"/>
                      </a:lnTo>
                      <a:lnTo>
                        <a:pt x="880" y="1946"/>
                      </a:lnTo>
                      <a:lnTo>
                        <a:pt x="901" y="1974"/>
                      </a:lnTo>
                      <a:lnTo>
                        <a:pt x="937" y="2003"/>
                      </a:lnTo>
                      <a:lnTo>
                        <a:pt x="963" y="2021"/>
                      </a:lnTo>
                      <a:lnTo>
                        <a:pt x="1018" y="2034"/>
                      </a:lnTo>
                      <a:lnTo>
                        <a:pt x="1059" y="2038"/>
                      </a:lnTo>
                      <a:lnTo>
                        <a:pt x="1104" y="2035"/>
                      </a:lnTo>
                      <a:lnTo>
                        <a:pt x="1141" y="2026"/>
                      </a:lnTo>
                      <a:lnTo>
                        <a:pt x="1170" y="2016"/>
                      </a:lnTo>
                      <a:lnTo>
                        <a:pt x="1205" y="1954"/>
                      </a:lnTo>
                      <a:lnTo>
                        <a:pt x="1276" y="1814"/>
                      </a:lnTo>
                      <a:lnTo>
                        <a:pt x="1334" y="1834"/>
                      </a:lnTo>
                      <a:lnTo>
                        <a:pt x="1382" y="1840"/>
                      </a:lnTo>
                      <a:lnTo>
                        <a:pt x="1422" y="1840"/>
                      </a:lnTo>
                      <a:lnTo>
                        <a:pt x="1445" y="1832"/>
                      </a:lnTo>
                      <a:lnTo>
                        <a:pt x="1473" y="1802"/>
                      </a:lnTo>
                      <a:lnTo>
                        <a:pt x="1496" y="1779"/>
                      </a:lnTo>
                      <a:lnTo>
                        <a:pt x="1519" y="1747"/>
                      </a:lnTo>
                      <a:lnTo>
                        <a:pt x="1539" y="1696"/>
                      </a:lnTo>
                      <a:lnTo>
                        <a:pt x="1550" y="1651"/>
                      </a:lnTo>
                      <a:lnTo>
                        <a:pt x="1550" y="1624"/>
                      </a:lnTo>
                      <a:lnTo>
                        <a:pt x="1582" y="1596"/>
                      </a:lnTo>
                      <a:lnTo>
                        <a:pt x="1615" y="1592"/>
                      </a:lnTo>
                      <a:lnTo>
                        <a:pt x="1652" y="1579"/>
                      </a:lnTo>
                      <a:lnTo>
                        <a:pt x="1679" y="1570"/>
                      </a:lnTo>
                      <a:lnTo>
                        <a:pt x="1708" y="1544"/>
                      </a:lnTo>
                      <a:lnTo>
                        <a:pt x="1729" y="1522"/>
                      </a:lnTo>
                      <a:lnTo>
                        <a:pt x="1750" y="1496"/>
                      </a:lnTo>
                      <a:lnTo>
                        <a:pt x="1771" y="1458"/>
                      </a:lnTo>
                      <a:lnTo>
                        <a:pt x="1781" y="1422"/>
                      </a:lnTo>
                      <a:lnTo>
                        <a:pt x="1788" y="1385"/>
                      </a:lnTo>
                      <a:lnTo>
                        <a:pt x="1778" y="1348"/>
                      </a:lnTo>
                      <a:lnTo>
                        <a:pt x="1750" y="1282"/>
                      </a:lnTo>
                      <a:lnTo>
                        <a:pt x="1817" y="1282"/>
                      </a:lnTo>
                      <a:lnTo>
                        <a:pt x="1844" y="1278"/>
                      </a:lnTo>
                      <a:lnTo>
                        <a:pt x="1868" y="1260"/>
                      </a:lnTo>
                      <a:lnTo>
                        <a:pt x="1890" y="1237"/>
                      </a:lnTo>
                      <a:lnTo>
                        <a:pt x="1911" y="1205"/>
                      </a:lnTo>
                      <a:lnTo>
                        <a:pt x="1929" y="1167"/>
                      </a:lnTo>
                      <a:lnTo>
                        <a:pt x="1947" y="1134"/>
                      </a:lnTo>
                      <a:lnTo>
                        <a:pt x="1956" y="1099"/>
                      </a:lnTo>
                      <a:lnTo>
                        <a:pt x="1956" y="1066"/>
                      </a:lnTo>
                      <a:lnTo>
                        <a:pt x="1951" y="1029"/>
                      </a:lnTo>
                      <a:lnTo>
                        <a:pt x="1945" y="993"/>
                      </a:lnTo>
                      <a:lnTo>
                        <a:pt x="1929" y="964"/>
                      </a:lnTo>
                      <a:lnTo>
                        <a:pt x="1906" y="933"/>
                      </a:lnTo>
                      <a:lnTo>
                        <a:pt x="1874" y="894"/>
                      </a:lnTo>
                      <a:lnTo>
                        <a:pt x="1857" y="808"/>
                      </a:lnTo>
                      <a:lnTo>
                        <a:pt x="1838" y="743"/>
                      </a:lnTo>
                      <a:lnTo>
                        <a:pt x="1820" y="702"/>
                      </a:lnTo>
                      <a:lnTo>
                        <a:pt x="1774" y="618"/>
                      </a:lnTo>
                      <a:lnTo>
                        <a:pt x="1772" y="595"/>
                      </a:lnTo>
                      <a:lnTo>
                        <a:pt x="1774" y="537"/>
                      </a:lnTo>
                      <a:lnTo>
                        <a:pt x="1753" y="483"/>
                      </a:lnTo>
                      <a:lnTo>
                        <a:pt x="1721" y="428"/>
                      </a:lnTo>
                      <a:lnTo>
                        <a:pt x="1714" y="387"/>
                      </a:lnTo>
                      <a:lnTo>
                        <a:pt x="1705" y="321"/>
                      </a:lnTo>
                      <a:lnTo>
                        <a:pt x="1689" y="278"/>
                      </a:lnTo>
                      <a:lnTo>
                        <a:pt x="1681" y="228"/>
                      </a:lnTo>
                      <a:lnTo>
                        <a:pt x="1676" y="176"/>
                      </a:lnTo>
                      <a:lnTo>
                        <a:pt x="1681" y="134"/>
                      </a:lnTo>
                      <a:lnTo>
                        <a:pt x="1697" y="93"/>
                      </a:lnTo>
                      <a:lnTo>
                        <a:pt x="1656" y="0"/>
                      </a:lnTo>
                      <a:lnTo>
                        <a:pt x="794" y="9"/>
                      </a:lnTo>
                      <a:close/>
                    </a:path>
                  </a:pathLst>
                </a:custGeom>
                <a:solidFill>
                  <a:srgbClr val="FF9F9F"/>
                </a:solidFill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grpSp>
              <p:nvGrpSpPr>
                <p:cNvPr id="59407" name="Group 45"/>
                <p:cNvGrpSpPr>
                  <a:grpSpLocks/>
                </p:cNvGrpSpPr>
                <p:nvPr/>
              </p:nvGrpSpPr>
              <p:grpSpPr bwMode="auto">
                <a:xfrm>
                  <a:off x="4264" y="441"/>
                  <a:ext cx="908" cy="917"/>
                  <a:chOff x="4264" y="441"/>
                  <a:chExt cx="908" cy="917"/>
                </a:xfrm>
              </p:grpSpPr>
              <p:grpSp>
                <p:nvGrpSpPr>
                  <p:cNvPr id="59408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4264" y="441"/>
                    <a:ext cx="908" cy="917"/>
                    <a:chOff x="4264" y="441"/>
                    <a:chExt cx="908" cy="917"/>
                  </a:xfrm>
                </p:grpSpPr>
                <p:sp>
                  <p:nvSpPr>
                    <p:cNvPr id="59410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790" y="868"/>
                      <a:ext cx="217" cy="306"/>
                    </a:xfrm>
                    <a:custGeom>
                      <a:avLst/>
                      <a:gdLst>
                        <a:gd name="T0" fmla="*/ 5 w 432"/>
                        <a:gd name="T1" fmla="*/ 26 h 614"/>
                        <a:gd name="T2" fmla="*/ 5 w 432"/>
                        <a:gd name="T3" fmla="*/ 25 h 614"/>
                        <a:gd name="T4" fmla="*/ 5 w 432"/>
                        <a:gd name="T5" fmla="*/ 23 h 614"/>
                        <a:gd name="T6" fmla="*/ 4 w 432"/>
                        <a:gd name="T7" fmla="*/ 22 h 614"/>
                        <a:gd name="T8" fmla="*/ 4 w 432"/>
                        <a:gd name="T9" fmla="*/ 20 h 614"/>
                        <a:gd name="T10" fmla="*/ 3 w 432"/>
                        <a:gd name="T11" fmla="*/ 19 h 614"/>
                        <a:gd name="T12" fmla="*/ 2 w 432"/>
                        <a:gd name="T13" fmla="*/ 17 h 614"/>
                        <a:gd name="T14" fmla="*/ 2 w 432"/>
                        <a:gd name="T15" fmla="*/ 15 h 614"/>
                        <a:gd name="T16" fmla="*/ 1 w 432"/>
                        <a:gd name="T17" fmla="*/ 13 h 614"/>
                        <a:gd name="T18" fmla="*/ 1 w 432"/>
                        <a:gd name="T19" fmla="*/ 11 h 614"/>
                        <a:gd name="T20" fmla="*/ 1 w 432"/>
                        <a:gd name="T21" fmla="*/ 9 h 614"/>
                        <a:gd name="T22" fmla="*/ 0 w 432"/>
                        <a:gd name="T23" fmla="*/ 7 h 614"/>
                        <a:gd name="T24" fmla="*/ 0 w 432"/>
                        <a:gd name="T25" fmla="*/ 6 h 614"/>
                        <a:gd name="T26" fmla="*/ 1 w 432"/>
                        <a:gd name="T27" fmla="*/ 4 h 614"/>
                        <a:gd name="T28" fmla="*/ 1 w 432"/>
                        <a:gd name="T29" fmla="*/ 3 h 614"/>
                        <a:gd name="T30" fmla="*/ 2 w 432"/>
                        <a:gd name="T31" fmla="*/ 2 h 614"/>
                        <a:gd name="T32" fmla="*/ 4 w 432"/>
                        <a:gd name="T33" fmla="*/ 1 h 614"/>
                        <a:gd name="T34" fmla="*/ 5 w 432"/>
                        <a:gd name="T35" fmla="*/ 0 h 614"/>
                        <a:gd name="T36" fmla="*/ 7 w 432"/>
                        <a:gd name="T37" fmla="*/ 0 h 614"/>
                        <a:gd name="T38" fmla="*/ 9 w 432"/>
                        <a:gd name="T39" fmla="*/ 0 h 614"/>
                        <a:gd name="T40" fmla="*/ 10 w 432"/>
                        <a:gd name="T41" fmla="*/ 0 h 614"/>
                        <a:gd name="T42" fmla="*/ 12 w 432"/>
                        <a:gd name="T43" fmla="*/ 0 h 614"/>
                        <a:gd name="T44" fmla="*/ 13 w 432"/>
                        <a:gd name="T45" fmla="*/ 1 h 614"/>
                        <a:gd name="T46" fmla="*/ 15 w 432"/>
                        <a:gd name="T47" fmla="*/ 2 h 614"/>
                        <a:gd name="T48" fmla="*/ 17 w 432"/>
                        <a:gd name="T49" fmla="*/ 4 h 614"/>
                        <a:gd name="T50" fmla="*/ 18 w 432"/>
                        <a:gd name="T51" fmla="*/ 5 h 614"/>
                        <a:gd name="T52" fmla="*/ 18 w 432"/>
                        <a:gd name="T53" fmla="*/ 6 h 614"/>
                        <a:gd name="T54" fmla="*/ 19 w 432"/>
                        <a:gd name="T55" fmla="*/ 8 h 614"/>
                        <a:gd name="T56" fmla="*/ 20 w 432"/>
                        <a:gd name="T57" fmla="*/ 9 h 614"/>
                        <a:gd name="T58" fmla="*/ 21 w 432"/>
                        <a:gd name="T59" fmla="*/ 10 h 614"/>
                        <a:gd name="T60" fmla="*/ 22 w 432"/>
                        <a:gd name="T61" fmla="*/ 12 h 614"/>
                        <a:gd name="T62" fmla="*/ 23 w 432"/>
                        <a:gd name="T63" fmla="*/ 16 h 614"/>
                        <a:gd name="T64" fmla="*/ 25 w 432"/>
                        <a:gd name="T65" fmla="*/ 21 h 614"/>
                        <a:gd name="T66" fmla="*/ 25 w 432"/>
                        <a:gd name="T67" fmla="*/ 25 h 614"/>
                        <a:gd name="T68" fmla="*/ 26 w 432"/>
                        <a:gd name="T69" fmla="*/ 29 h 614"/>
                        <a:gd name="T70" fmla="*/ 28 w 432"/>
                        <a:gd name="T71" fmla="*/ 33 h 614"/>
                        <a:gd name="T72" fmla="*/ 28 w 432"/>
                        <a:gd name="T73" fmla="*/ 38 h 614"/>
                        <a:gd name="T74" fmla="*/ 27 w 432"/>
                        <a:gd name="T75" fmla="*/ 38 h 61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w 432"/>
                        <a:gd name="T115" fmla="*/ 0 h 614"/>
                        <a:gd name="T116" fmla="*/ 432 w 432"/>
                        <a:gd name="T117" fmla="*/ 614 h 614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T114" t="T115" r="T116" b="T117"/>
                      <a:pathLst>
                        <a:path w="432" h="614">
                          <a:moveTo>
                            <a:pt x="67" y="429"/>
                          </a:moveTo>
                          <a:lnTo>
                            <a:pt x="71" y="402"/>
                          </a:lnTo>
                          <a:lnTo>
                            <a:pt x="68" y="383"/>
                          </a:lnTo>
                          <a:lnTo>
                            <a:pt x="61" y="357"/>
                          </a:lnTo>
                          <a:lnTo>
                            <a:pt x="49" y="333"/>
                          </a:lnTo>
                          <a:lnTo>
                            <a:pt x="42" y="311"/>
                          </a:lnTo>
                          <a:lnTo>
                            <a:pt x="30" y="281"/>
                          </a:lnTo>
                          <a:lnTo>
                            <a:pt x="20" y="250"/>
                          </a:lnTo>
                          <a:lnTo>
                            <a:pt x="12" y="214"/>
                          </a:lnTo>
                          <a:lnTo>
                            <a:pt x="6" y="184"/>
                          </a:lnTo>
                          <a:lnTo>
                            <a:pt x="1" y="155"/>
                          </a:lnTo>
                          <a:lnTo>
                            <a:pt x="0" y="123"/>
                          </a:lnTo>
                          <a:lnTo>
                            <a:pt x="0" y="99"/>
                          </a:lnTo>
                          <a:lnTo>
                            <a:pt x="6" y="77"/>
                          </a:lnTo>
                          <a:lnTo>
                            <a:pt x="16" y="59"/>
                          </a:lnTo>
                          <a:lnTo>
                            <a:pt x="29" y="44"/>
                          </a:lnTo>
                          <a:lnTo>
                            <a:pt x="54" y="27"/>
                          </a:lnTo>
                          <a:lnTo>
                            <a:pt x="77" y="14"/>
                          </a:lnTo>
                          <a:lnTo>
                            <a:pt x="105" y="3"/>
                          </a:lnTo>
                          <a:lnTo>
                            <a:pt x="131" y="0"/>
                          </a:lnTo>
                          <a:lnTo>
                            <a:pt x="157" y="3"/>
                          </a:lnTo>
                          <a:lnTo>
                            <a:pt x="182" y="14"/>
                          </a:lnTo>
                          <a:lnTo>
                            <a:pt x="208" y="27"/>
                          </a:lnTo>
                          <a:lnTo>
                            <a:pt x="234" y="43"/>
                          </a:lnTo>
                          <a:lnTo>
                            <a:pt x="256" y="67"/>
                          </a:lnTo>
                          <a:lnTo>
                            <a:pt x="273" y="88"/>
                          </a:lnTo>
                          <a:lnTo>
                            <a:pt x="285" y="105"/>
                          </a:lnTo>
                          <a:lnTo>
                            <a:pt x="301" y="128"/>
                          </a:lnTo>
                          <a:lnTo>
                            <a:pt x="314" y="149"/>
                          </a:lnTo>
                          <a:lnTo>
                            <a:pt x="326" y="171"/>
                          </a:lnTo>
                          <a:lnTo>
                            <a:pt x="336" y="194"/>
                          </a:lnTo>
                          <a:lnTo>
                            <a:pt x="358" y="265"/>
                          </a:lnTo>
                          <a:lnTo>
                            <a:pt x="384" y="348"/>
                          </a:lnTo>
                          <a:lnTo>
                            <a:pt x="388" y="405"/>
                          </a:lnTo>
                          <a:lnTo>
                            <a:pt x="415" y="474"/>
                          </a:lnTo>
                          <a:lnTo>
                            <a:pt x="432" y="535"/>
                          </a:lnTo>
                          <a:lnTo>
                            <a:pt x="432" y="614"/>
                          </a:lnTo>
                          <a:lnTo>
                            <a:pt x="428" y="614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9411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698" y="1017"/>
                      <a:ext cx="184" cy="257"/>
                    </a:xfrm>
                    <a:custGeom>
                      <a:avLst/>
                      <a:gdLst>
                        <a:gd name="T0" fmla="*/ 0 w 368"/>
                        <a:gd name="T1" fmla="*/ 7 h 515"/>
                        <a:gd name="T2" fmla="*/ 1 w 368"/>
                        <a:gd name="T3" fmla="*/ 6 h 515"/>
                        <a:gd name="T4" fmla="*/ 1 w 368"/>
                        <a:gd name="T5" fmla="*/ 5 h 515"/>
                        <a:gd name="T6" fmla="*/ 1 w 368"/>
                        <a:gd name="T7" fmla="*/ 4 h 515"/>
                        <a:gd name="T8" fmla="*/ 2 w 368"/>
                        <a:gd name="T9" fmla="*/ 3 h 515"/>
                        <a:gd name="T10" fmla="*/ 3 w 368"/>
                        <a:gd name="T11" fmla="*/ 2 h 515"/>
                        <a:gd name="T12" fmla="*/ 4 w 368"/>
                        <a:gd name="T13" fmla="*/ 1 h 515"/>
                        <a:gd name="T14" fmla="*/ 5 w 368"/>
                        <a:gd name="T15" fmla="*/ 0 h 515"/>
                        <a:gd name="T16" fmla="*/ 6 w 368"/>
                        <a:gd name="T17" fmla="*/ 0 h 515"/>
                        <a:gd name="T18" fmla="*/ 7 w 368"/>
                        <a:gd name="T19" fmla="*/ 0 h 515"/>
                        <a:gd name="T20" fmla="*/ 9 w 368"/>
                        <a:gd name="T21" fmla="*/ 0 h 515"/>
                        <a:gd name="T22" fmla="*/ 10 w 368"/>
                        <a:gd name="T23" fmla="*/ 0 h 515"/>
                        <a:gd name="T24" fmla="*/ 11 w 368"/>
                        <a:gd name="T25" fmla="*/ 1 h 515"/>
                        <a:gd name="T26" fmla="*/ 12 w 368"/>
                        <a:gd name="T27" fmla="*/ 2 h 515"/>
                        <a:gd name="T28" fmla="*/ 13 w 368"/>
                        <a:gd name="T29" fmla="*/ 3 h 515"/>
                        <a:gd name="T30" fmla="*/ 14 w 368"/>
                        <a:gd name="T31" fmla="*/ 4 h 515"/>
                        <a:gd name="T32" fmla="*/ 15 w 368"/>
                        <a:gd name="T33" fmla="*/ 6 h 515"/>
                        <a:gd name="T34" fmla="*/ 16 w 368"/>
                        <a:gd name="T35" fmla="*/ 7 h 515"/>
                        <a:gd name="T36" fmla="*/ 17 w 368"/>
                        <a:gd name="T37" fmla="*/ 10 h 515"/>
                        <a:gd name="T38" fmla="*/ 19 w 368"/>
                        <a:gd name="T39" fmla="*/ 13 h 515"/>
                        <a:gd name="T40" fmla="*/ 20 w 368"/>
                        <a:gd name="T41" fmla="*/ 14 h 515"/>
                        <a:gd name="T42" fmla="*/ 21 w 368"/>
                        <a:gd name="T43" fmla="*/ 16 h 515"/>
                        <a:gd name="T44" fmla="*/ 22 w 368"/>
                        <a:gd name="T45" fmla="*/ 18 h 515"/>
                        <a:gd name="T46" fmla="*/ 23 w 368"/>
                        <a:gd name="T47" fmla="*/ 20 h 515"/>
                        <a:gd name="T48" fmla="*/ 23 w 368"/>
                        <a:gd name="T49" fmla="*/ 22 h 515"/>
                        <a:gd name="T50" fmla="*/ 23 w 368"/>
                        <a:gd name="T51" fmla="*/ 23 h 515"/>
                        <a:gd name="T52" fmla="*/ 23 w 368"/>
                        <a:gd name="T53" fmla="*/ 25 h 515"/>
                        <a:gd name="T54" fmla="*/ 23 w 368"/>
                        <a:gd name="T55" fmla="*/ 26 h 515"/>
                        <a:gd name="T56" fmla="*/ 23 w 368"/>
                        <a:gd name="T57" fmla="*/ 27 h 515"/>
                        <a:gd name="T58" fmla="*/ 22 w 368"/>
                        <a:gd name="T59" fmla="*/ 29 h 515"/>
                        <a:gd name="T60" fmla="*/ 22 w 368"/>
                        <a:gd name="T61" fmla="*/ 30 h 515"/>
                        <a:gd name="T62" fmla="*/ 21 w 368"/>
                        <a:gd name="T63" fmla="*/ 32 h 515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368"/>
                        <a:gd name="T97" fmla="*/ 0 h 515"/>
                        <a:gd name="T98" fmla="*/ 368 w 368"/>
                        <a:gd name="T99" fmla="*/ 515 h 515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368" h="515">
                          <a:moveTo>
                            <a:pt x="0" y="122"/>
                          </a:moveTo>
                          <a:lnTo>
                            <a:pt x="3" y="108"/>
                          </a:lnTo>
                          <a:lnTo>
                            <a:pt x="7" y="89"/>
                          </a:lnTo>
                          <a:lnTo>
                            <a:pt x="15" y="72"/>
                          </a:lnTo>
                          <a:lnTo>
                            <a:pt x="25" y="53"/>
                          </a:lnTo>
                          <a:lnTo>
                            <a:pt x="34" y="40"/>
                          </a:lnTo>
                          <a:lnTo>
                            <a:pt x="52" y="21"/>
                          </a:lnTo>
                          <a:lnTo>
                            <a:pt x="68" y="9"/>
                          </a:lnTo>
                          <a:lnTo>
                            <a:pt x="82" y="3"/>
                          </a:lnTo>
                          <a:lnTo>
                            <a:pt x="109" y="0"/>
                          </a:lnTo>
                          <a:lnTo>
                            <a:pt x="130" y="2"/>
                          </a:lnTo>
                          <a:lnTo>
                            <a:pt x="148" y="6"/>
                          </a:lnTo>
                          <a:lnTo>
                            <a:pt x="170" y="16"/>
                          </a:lnTo>
                          <a:lnTo>
                            <a:pt x="192" y="35"/>
                          </a:lnTo>
                          <a:lnTo>
                            <a:pt x="207" y="53"/>
                          </a:lnTo>
                          <a:lnTo>
                            <a:pt x="220" y="75"/>
                          </a:lnTo>
                          <a:lnTo>
                            <a:pt x="233" y="96"/>
                          </a:lnTo>
                          <a:lnTo>
                            <a:pt x="247" y="127"/>
                          </a:lnTo>
                          <a:lnTo>
                            <a:pt x="269" y="170"/>
                          </a:lnTo>
                          <a:lnTo>
                            <a:pt x="293" y="208"/>
                          </a:lnTo>
                          <a:lnTo>
                            <a:pt x="307" y="232"/>
                          </a:lnTo>
                          <a:lnTo>
                            <a:pt x="329" y="268"/>
                          </a:lnTo>
                          <a:lnTo>
                            <a:pt x="349" y="300"/>
                          </a:lnTo>
                          <a:lnTo>
                            <a:pt x="361" y="325"/>
                          </a:lnTo>
                          <a:lnTo>
                            <a:pt x="367" y="352"/>
                          </a:lnTo>
                          <a:lnTo>
                            <a:pt x="368" y="378"/>
                          </a:lnTo>
                          <a:lnTo>
                            <a:pt x="368" y="403"/>
                          </a:lnTo>
                          <a:lnTo>
                            <a:pt x="364" y="425"/>
                          </a:lnTo>
                          <a:lnTo>
                            <a:pt x="358" y="447"/>
                          </a:lnTo>
                          <a:lnTo>
                            <a:pt x="351" y="470"/>
                          </a:lnTo>
                          <a:lnTo>
                            <a:pt x="345" y="490"/>
                          </a:lnTo>
                          <a:lnTo>
                            <a:pt x="336" y="515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9412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832" y="766"/>
                      <a:ext cx="275" cy="238"/>
                    </a:xfrm>
                    <a:custGeom>
                      <a:avLst/>
                      <a:gdLst>
                        <a:gd name="T0" fmla="*/ 2 w 550"/>
                        <a:gd name="T1" fmla="*/ 13 h 477"/>
                        <a:gd name="T2" fmla="*/ 1 w 550"/>
                        <a:gd name="T3" fmla="*/ 11 h 477"/>
                        <a:gd name="T4" fmla="*/ 1 w 550"/>
                        <a:gd name="T5" fmla="*/ 9 h 477"/>
                        <a:gd name="T6" fmla="*/ 1 w 550"/>
                        <a:gd name="T7" fmla="*/ 8 h 477"/>
                        <a:gd name="T8" fmla="*/ 0 w 550"/>
                        <a:gd name="T9" fmla="*/ 6 h 477"/>
                        <a:gd name="T10" fmla="*/ 1 w 550"/>
                        <a:gd name="T11" fmla="*/ 5 h 477"/>
                        <a:gd name="T12" fmla="*/ 1 w 550"/>
                        <a:gd name="T13" fmla="*/ 4 h 477"/>
                        <a:gd name="T14" fmla="*/ 2 w 550"/>
                        <a:gd name="T15" fmla="*/ 2 h 477"/>
                        <a:gd name="T16" fmla="*/ 3 w 550"/>
                        <a:gd name="T17" fmla="*/ 1 h 477"/>
                        <a:gd name="T18" fmla="*/ 4 w 550"/>
                        <a:gd name="T19" fmla="*/ 0 h 477"/>
                        <a:gd name="T20" fmla="*/ 6 w 550"/>
                        <a:gd name="T21" fmla="*/ 0 h 477"/>
                        <a:gd name="T22" fmla="*/ 7 w 550"/>
                        <a:gd name="T23" fmla="*/ 0 h 477"/>
                        <a:gd name="T24" fmla="*/ 9 w 550"/>
                        <a:gd name="T25" fmla="*/ 0 h 477"/>
                        <a:gd name="T26" fmla="*/ 12 w 550"/>
                        <a:gd name="T27" fmla="*/ 0 h 477"/>
                        <a:gd name="T28" fmla="*/ 13 w 550"/>
                        <a:gd name="T29" fmla="*/ 1 h 477"/>
                        <a:gd name="T30" fmla="*/ 15 w 550"/>
                        <a:gd name="T31" fmla="*/ 2 h 477"/>
                        <a:gd name="T32" fmla="*/ 16 w 550"/>
                        <a:gd name="T33" fmla="*/ 3 h 477"/>
                        <a:gd name="T34" fmla="*/ 17 w 550"/>
                        <a:gd name="T35" fmla="*/ 4 h 477"/>
                        <a:gd name="T36" fmla="*/ 18 w 550"/>
                        <a:gd name="T37" fmla="*/ 6 h 477"/>
                        <a:gd name="T38" fmla="*/ 19 w 550"/>
                        <a:gd name="T39" fmla="*/ 7 h 477"/>
                        <a:gd name="T40" fmla="*/ 21 w 550"/>
                        <a:gd name="T41" fmla="*/ 10 h 477"/>
                        <a:gd name="T42" fmla="*/ 22 w 550"/>
                        <a:gd name="T43" fmla="*/ 13 h 477"/>
                        <a:gd name="T44" fmla="*/ 23 w 550"/>
                        <a:gd name="T45" fmla="*/ 14 h 477"/>
                        <a:gd name="T46" fmla="*/ 24 w 550"/>
                        <a:gd name="T47" fmla="*/ 15 h 477"/>
                        <a:gd name="T48" fmla="*/ 26 w 550"/>
                        <a:gd name="T49" fmla="*/ 17 h 477"/>
                        <a:gd name="T50" fmla="*/ 27 w 550"/>
                        <a:gd name="T51" fmla="*/ 18 h 477"/>
                        <a:gd name="T52" fmla="*/ 29 w 550"/>
                        <a:gd name="T53" fmla="*/ 20 h 477"/>
                        <a:gd name="T54" fmla="*/ 30 w 550"/>
                        <a:gd name="T55" fmla="*/ 21 h 477"/>
                        <a:gd name="T56" fmla="*/ 31 w 550"/>
                        <a:gd name="T57" fmla="*/ 23 h 477"/>
                        <a:gd name="T58" fmla="*/ 32 w 550"/>
                        <a:gd name="T59" fmla="*/ 25 h 477"/>
                        <a:gd name="T60" fmla="*/ 33 w 550"/>
                        <a:gd name="T61" fmla="*/ 27 h 477"/>
                        <a:gd name="T62" fmla="*/ 34 w 550"/>
                        <a:gd name="T63" fmla="*/ 28 h 477"/>
                        <a:gd name="T64" fmla="*/ 35 w 550"/>
                        <a:gd name="T65" fmla="*/ 29 h 477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550"/>
                        <a:gd name="T100" fmla="*/ 0 h 477"/>
                        <a:gd name="T101" fmla="*/ 550 w 550"/>
                        <a:gd name="T102" fmla="*/ 477 h 477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550" h="477">
                          <a:moveTo>
                            <a:pt x="22" y="208"/>
                          </a:moveTo>
                          <a:lnTo>
                            <a:pt x="13" y="180"/>
                          </a:lnTo>
                          <a:lnTo>
                            <a:pt x="7" y="157"/>
                          </a:lnTo>
                          <a:lnTo>
                            <a:pt x="3" y="128"/>
                          </a:lnTo>
                          <a:lnTo>
                            <a:pt x="0" y="102"/>
                          </a:lnTo>
                          <a:lnTo>
                            <a:pt x="1" y="81"/>
                          </a:lnTo>
                          <a:lnTo>
                            <a:pt x="9" y="64"/>
                          </a:lnTo>
                          <a:lnTo>
                            <a:pt x="22" y="45"/>
                          </a:lnTo>
                          <a:lnTo>
                            <a:pt x="42" y="25"/>
                          </a:lnTo>
                          <a:lnTo>
                            <a:pt x="64" y="10"/>
                          </a:lnTo>
                          <a:lnTo>
                            <a:pt x="86" y="1"/>
                          </a:lnTo>
                          <a:lnTo>
                            <a:pt x="110" y="0"/>
                          </a:lnTo>
                          <a:lnTo>
                            <a:pt x="142" y="4"/>
                          </a:lnTo>
                          <a:lnTo>
                            <a:pt x="180" y="14"/>
                          </a:lnTo>
                          <a:lnTo>
                            <a:pt x="206" y="30"/>
                          </a:lnTo>
                          <a:lnTo>
                            <a:pt x="228" y="44"/>
                          </a:lnTo>
                          <a:lnTo>
                            <a:pt x="249" y="61"/>
                          </a:lnTo>
                          <a:lnTo>
                            <a:pt x="265" y="78"/>
                          </a:lnTo>
                          <a:lnTo>
                            <a:pt x="284" y="100"/>
                          </a:lnTo>
                          <a:lnTo>
                            <a:pt x="303" y="126"/>
                          </a:lnTo>
                          <a:lnTo>
                            <a:pt x="327" y="164"/>
                          </a:lnTo>
                          <a:lnTo>
                            <a:pt x="352" y="208"/>
                          </a:lnTo>
                          <a:lnTo>
                            <a:pt x="365" y="231"/>
                          </a:lnTo>
                          <a:lnTo>
                            <a:pt x="380" y="250"/>
                          </a:lnTo>
                          <a:lnTo>
                            <a:pt x="401" y="272"/>
                          </a:lnTo>
                          <a:lnTo>
                            <a:pt x="423" y="296"/>
                          </a:lnTo>
                          <a:lnTo>
                            <a:pt x="452" y="324"/>
                          </a:lnTo>
                          <a:lnTo>
                            <a:pt x="468" y="344"/>
                          </a:lnTo>
                          <a:lnTo>
                            <a:pt x="493" y="378"/>
                          </a:lnTo>
                          <a:lnTo>
                            <a:pt x="511" y="405"/>
                          </a:lnTo>
                          <a:lnTo>
                            <a:pt x="527" y="432"/>
                          </a:lnTo>
                          <a:lnTo>
                            <a:pt x="540" y="455"/>
                          </a:lnTo>
                          <a:lnTo>
                            <a:pt x="550" y="477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nl-NL"/>
                    </a:p>
                  </p:txBody>
                </p:sp>
                <p:grpSp>
                  <p:nvGrpSpPr>
                    <p:cNvPr id="59413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64" y="441"/>
                      <a:ext cx="908" cy="917"/>
                      <a:chOff x="4264" y="441"/>
                      <a:chExt cx="908" cy="917"/>
                    </a:xfrm>
                  </p:grpSpPr>
                  <p:grpSp>
                    <p:nvGrpSpPr>
                      <p:cNvPr id="59414" name="Group 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55" y="441"/>
                        <a:ext cx="617" cy="842"/>
                        <a:chOff x="4555" y="441"/>
                        <a:chExt cx="617" cy="842"/>
                      </a:xfrm>
                    </p:grpSpPr>
                    <p:grpSp>
                      <p:nvGrpSpPr>
                        <p:cNvPr id="59416" name="Group 5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665" y="1118"/>
                          <a:ext cx="95" cy="165"/>
                          <a:chOff x="4665" y="1118"/>
                          <a:chExt cx="95" cy="165"/>
                        </a:xfrm>
                      </p:grpSpPr>
                      <p:sp>
                        <p:nvSpPr>
                          <p:cNvPr id="59426" name="Freeform 53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00" y="1118"/>
                            <a:ext cx="60" cy="133"/>
                          </a:xfrm>
                          <a:custGeom>
                            <a:avLst/>
                            <a:gdLst>
                              <a:gd name="T0" fmla="*/ 0 w 120"/>
                              <a:gd name="T1" fmla="*/ 0 h 268"/>
                              <a:gd name="T2" fmla="*/ 1 w 120"/>
                              <a:gd name="T3" fmla="*/ 1 h 268"/>
                              <a:gd name="T4" fmla="*/ 1 w 120"/>
                              <a:gd name="T5" fmla="*/ 3 h 268"/>
                              <a:gd name="T6" fmla="*/ 1 w 120"/>
                              <a:gd name="T7" fmla="*/ 4 h 268"/>
                              <a:gd name="T8" fmla="*/ 1 w 120"/>
                              <a:gd name="T9" fmla="*/ 6 h 268"/>
                              <a:gd name="T10" fmla="*/ 2 w 120"/>
                              <a:gd name="T11" fmla="*/ 8 h 268"/>
                              <a:gd name="T12" fmla="*/ 2 w 120"/>
                              <a:gd name="T13" fmla="*/ 10 h 268"/>
                              <a:gd name="T14" fmla="*/ 3 w 120"/>
                              <a:gd name="T15" fmla="*/ 11 h 268"/>
                              <a:gd name="T16" fmla="*/ 4 w 120"/>
                              <a:gd name="T17" fmla="*/ 12 h 268"/>
                              <a:gd name="T18" fmla="*/ 5 w 120"/>
                              <a:gd name="T19" fmla="*/ 14 h 268"/>
                              <a:gd name="T20" fmla="*/ 7 w 120"/>
                              <a:gd name="T21" fmla="*/ 15 h 268"/>
                              <a:gd name="T22" fmla="*/ 8 w 120"/>
                              <a:gd name="T23" fmla="*/ 16 h 268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  <a:gd name="T36" fmla="*/ 0 w 120"/>
                              <a:gd name="T37" fmla="*/ 0 h 268"/>
                              <a:gd name="T38" fmla="*/ 120 w 120"/>
                              <a:gd name="T39" fmla="*/ 268 h 268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T36" t="T37" r="T38" b="T39"/>
                            <a:pathLst>
                              <a:path w="120" h="268">
                                <a:moveTo>
                                  <a:pt x="0" y="0"/>
                                </a:moveTo>
                                <a:lnTo>
                                  <a:pt x="2" y="30"/>
                                </a:lnTo>
                                <a:lnTo>
                                  <a:pt x="6" y="59"/>
                                </a:lnTo>
                                <a:lnTo>
                                  <a:pt x="9" y="79"/>
                                </a:lnTo>
                                <a:lnTo>
                                  <a:pt x="13" y="102"/>
                                </a:lnTo>
                                <a:lnTo>
                                  <a:pt x="22" y="134"/>
                                </a:lnTo>
                                <a:lnTo>
                                  <a:pt x="32" y="163"/>
                                </a:lnTo>
                                <a:lnTo>
                                  <a:pt x="46" y="186"/>
                                </a:lnTo>
                                <a:lnTo>
                                  <a:pt x="60" y="207"/>
                                </a:lnTo>
                                <a:lnTo>
                                  <a:pt x="80" y="232"/>
                                </a:lnTo>
                                <a:lnTo>
                                  <a:pt x="99" y="250"/>
                                </a:lnTo>
                                <a:lnTo>
                                  <a:pt x="120" y="268"/>
                                </a:lnTo>
                              </a:path>
                            </a:pathLst>
                          </a:custGeom>
                          <a:noFill/>
                          <a:ln w="9525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nl-NL"/>
                          </a:p>
                        </p:txBody>
                      </p:sp>
                      <p:sp>
                        <p:nvSpPr>
                          <p:cNvPr id="59427" name="Freeform 5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719" y="1235"/>
                            <a:ext cx="20" cy="48"/>
                          </a:xfrm>
                          <a:custGeom>
                            <a:avLst/>
                            <a:gdLst>
                              <a:gd name="T0" fmla="*/ 2 w 41"/>
                              <a:gd name="T1" fmla="*/ 0 h 94"/>
                              <a:gd name="T2" fmla="*/ 1 w 41"/>
                              <a:gd name="T3" fmla="*/ 1 h 94"/>
                              <a:gd name="T4" fmla="*/ 1 w 41"/>
                              <a:gd name="T5" fmla="*/ 2 h 94"/>
                              <a:gd name="T6" fmla="*/ 0 w 41"/>
                              <a:gd name="T7" fmla="*/ 3 h 94"/>
                              <a:gd name="T8" fmla="*/ 0 w 41"/>
                              <a:gd name="T9" fmla="*/ 4 h 94"/>
                              <a:gd name="T10" fmla="*/ 0 w 41"/>
                              <a:gd name="T11" fmla="*/ 5 h 94"/>
                              <a:gd name="T12" fmla="*/ 0 w 41"/>
                              <a:gd name="T13" fmla="*/ 7 h 94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w 41"/>
                              <a:gd name="T22" fmla="*/ 0 h 94"/>
                              <a:gd name="T23" fmla="*/ 41 w 41"/>
                              <a:gd name="T24" fmla="*/ 94 h 94"/>
                            </a:gdLst>
                            <a:ahLst/>
                            <a:cxnLst>
                              <a:cxn ang="T14">
                                <a:pos x="T0" y="T1"/>
                              </a:cxn>
                              <a:cxn ang="T15">
                                <a:pos x="T2" y="T3"/>
                              </a:cxn>
                              <a:cxn ang="T16">
                                <a:pos x="T4" y="T5"/>
                              </a:cxn>
                              <a:cxn ang="T17">
                                <a:pos x="T6" y="T7"/>
                              </a:cxn>
                              <a:cxn ang="T18">
                                <a:pos x="T8" y="T9"/>
                              </a:cxn>
                              <a:cxn ang="T19">
                                <a:pos x="T10" y="T11"/>
                              </a:cxn>
                              <a:cxn ang="T20">
                                <a:pos x="T12" y="T13"/>
                              </a:cxn>
                            </a:cxnLst>
                            <a:rect l="T21" t="T22" r="T23" b="T24"/>
                            <a:pathLst>
                              <a:path w="41" h="94">
                                <a:moveTo>
                                  <a:pt x="41" y="0"/>
                                </a:moveTo>
                                <a:lnTo>
                                  <a:pt x="26" y="10"/>
                                </a:lnTo>
                                <a:lnTo>
                                  <a:pt x="16" y="20"/>
                                </a:lnTo>
                                <a:lnTo>
                                  <a:pt x="6" y="33"/>
                                </a:lnTo>
                                <a:lnTo>
                                  <a:pt x="2" y="48"/>
                                </a:lnTo>
                                <a:lnTo>
                                  <a:pt x="0" y="67"/>
                                </a:lnTo>
                                <a:lnTo>
                                  <a:pt x="3" y="94"/>
                                </a:lnTo>
                              </a:path>
                            </a:pathLst>
                          </a:custGeom>
                          <a:noFill/>
                          <a:ln w="9525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nl-NL"/>
                          </a:p>
                        </p:txBody>
                      </p:sp>
                      <p:sp>
                        <p:nvSpPr>
                          <p:cNvPr id="59428" name="Freeform 5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665" y="1134"/>
                            <a:ext cx="35" cy="27"/>
                          </a:xfrm>
                          <a:custGeom>
                            <a:avLst/>
                            <a:gdLst>
                              <a:gd name="T0" fmla="*/ 4 w 71"/>
                              <a:gd name="T1" fmla="*/ 0 h 52"/>
                              <a:gd name="T2" fmla="*/ 3 w 71"/>
                              <a:gd name="T3" fmla="*/ 1 h 52"/>
                              <a:gd name="T4" fmla="*/ 2 w 71"/>
                              <a:gd name="T5" fmla="*/ 1 h 52"/>
                              <a:gd name="T6" fmla="*/ 1 w 71"/>
                              <a:gd name="T7" fmla="*/ 2 h 52"/>
                              <a:gd name="T8" fmla="*/ 0 w 71"/>
                              <a:gd name="T9" fmla="*/ 3 h 52"/>
                              <a:gd name="T10" fmla="*/ 0 w 71"/>
                              <a:gd name="T11" fmla="*/ 4 h 5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  <a:gd name="T18" fmla="*/ 0 w 71"/>
                              <a:gd name="T19" fmla="*/ 0 h 52"/>
                              <a:gd name="T20" fmla="*/ 71 w 71"/>
                              <a:gd name="T21" fmla="*/ 52 h 52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T18" t="T19" r="T20" b="T21"/>
                            <a:pathLst>
                              <a:path w="71" h="52">
                                <a:moveTo>
                                  <a:pt x="71" y="0"/>
                                </a:moveTo>
                                <a:lnTo>
                                  <a:pt x="54" y="4"/>
                                </a:lnTo>
                                <a:lnTo>
                                  <a:pt x="38" y="11"/>
                                </a:lnTo>
                                <a:lnTo>
                                  <a:pt x="25" y="23"/>
                                </a:lnTo>
                                <a:lnTo>
                                  <a:pt x="9" y="38"/>
                                </a:lnTo>
                                <a:lnTo>
                                  <a:pt x="0" y="52"/>
                                </a:lnTo>
                              </a:path>
                            </a:pathLst>
                          </a:custGeom>
                          <a:noFill/>
                          <a:ln w="9525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nl-NL"/>
                          </a:p>
                        </p:txBody>
                      </p:sp>
                    </p:grpSp>
                    <p:sp>
                      <p:nvSpPr>
                        <p:cNvPr id="59417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4" y="1104"/>
                          <a:ext cx="97" cy="51"/>
                        </a:xfrm>
                        <a:custGeom>
                          <a:avLst/>
                          <a:gdLst>
                            <a:gd name="T0" fmla="*/ 0 w 195"/>
                            <a:gd name="T1" fmla="*/ 3 h 102"/>
                            <a:gd name="T2" fmla="*/ 0 w 195"/>
                            <a:gd name="T3" fmla="*/ 4 h 102"/>
                            <a:gd name="T4" fmla="*/ 1 w 195"/>
                            <a:gd name="T5" fmla="*/ 5 h 102"/>
                            <a:gd name="T6" fmla="*/ 2 w 195"/>
                            <a:gd name="T7" fmla="*/ 6 h 102"/>
                            <a:gd name="T8" fmla="*/ 3 w 195"/>
                            <a:gd name="T9" fmla="*/ 6 h 102"/>
                            <a:gd name="T10" fmla="*/ 4 w 195"/>
                            <a:gd name="T11" fmla="*/ 7 h 102"/>
                            <a:gd name="T12" fmla="*/ 5 w 195"/>
                            <a:gd name="T13" fmla="*/ 7 h 102"/>
                            <a:gd name="T14" fmla="*/ 6 w 195"/>
                            <a:gd name="T15" fmla="*/ 7 h 102"/>
                            <a:gd name="T16" fmla="*/ 7 w 195"/>
                            <a:gd name="T17" fmla="*/ 6 h 102"/>
                            <a:gd name="T18" fmla="*/ 9 w 195"/>
                            <a:gd name="T19" fmla="*/ 6 h 102"/>
                            <a:gd name="T20" fmla="*/ 9 w 195"/>
                            <a:gd name="T21" fmla="*/ 5 h 102"/>
                            <a:gd name="T22" fmla="*/ 10 w 195"/>
                            <a:gd name="T23" fmla="*/ 4 h 102"/>
                            <a:gd name="T24" fmla="*/ 11 w 195"/>
                            <a:gd name="T25" fmla="*/ 3 h 102"/>
                            <a:gd name="T26" fmla="*/ 11 w 195"/>
                            <a:gd name="T27" fmla="*/ 2 h 102"/>
                            <a:gd name="T28" fmla="*/ 12 w 195"/>
                            <a:gd name="T29" fmla="*/ 0 h 102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w 195"/>
                            <a:gd name="T46" fmla="*/ 0 h 102"/>
                            <a:gd name="T47" fmla="*/ 195 w 195"/>
                            <a:gd name="T48" fmla="*/ 102 h 102"/>
                          </a:gdLst>
                          <a:ahLst/>
                          <a:cxnLst>
                            <a:cxn ang="T30">
                              <a:pos x="T0" y="T1"/>
                            </a:cxn>
                            <a:cxn ang="T31">
                              <a:pos x="T2" y="T3"/>
                            </a:cxn>
                            <a:cxn ang="T32">
                              <a:pos x="T4" y="T5"/>
                            </a:cxn>
                            <a:cxn ang="T33">
                              <a:pos x="T6" y="T7"/>
                            </a:cxn>
                            <a:cxn ang="T34">
                              <a:pos x="T8" y="T9"/>
                            </a:cxn>
                            <a:cxn ang="T35">
                              <a:pos x="T10" y="T11"/>
                            </a:cxn>
                            <a:cxn ang="T36">
                              <a:pos x="T12" y="T13"/>
                            </a:cxn>
                            <a:cxn ang="T37">
                              <a:pos x="T14" y="T15"/>
                            </a:cxn>
                            <a:cxn ang="T38">
                              <a:pos x="T16" y="T17"/>
                            </a:cxn>
                            <a:cxn ang="T39">
                              <a:pos x="T18" y="T19"/>
                            </a:cxn>
                            <a:cxn ang="T40">
                              <a:pos x="T20" y="T21"/>
                            </a:cxn>
                            <a:cxn ang="T41">
                              <a:pos x="T22" y="T23"/>
                            </a:cxn>
                            <a:cxn ang="T42">
                              <a:pos x="T24" y="T25"/>
                            </a:cxn>
                            <a:cxn ang="T43">
                              <a:pos x="T26" y="T27"/>
                            </a:cxn>
                            <a:cxn ang="T44">
                              <a:pos x="T28" y="T29"/>
                            </a:cxn>
                          </a:cxnLst>
                          <a:rect l="T45" t="T46" r="T47" b="T48"/>
                          <a:pathLst>
                            <a:path w="195" h="102">
                              <a:moveTo>
                                <a:pt x="0" y="38"/>
                              </a:moveTo>
                              <a:lnTo>
                                <a:pt x="8" y="49"/>
                              </a:lnTo>
                              <a:lnTo>
                                <a:pt x="21" y="67"/>
                              </a:lnTo>
                              <a:lnTo>
                                <a:pt x="34" y="81"/>
                              </a:lnTo>
                              <a:lnTo>
                                <a:pt x="48" y="90"/>
                              </a:lnTo>
                              <a:lnTo>
                                <a:pt x="67" y="100"/>
                              </a:lnTo>
                              <a:lnTo>
                                <a:pt x="91" y="102"/>
                              </a:lnTo>
                              <a:lnTo>
                                <a:pt x="109" y="99"/>
                              </a:lnTo>
                              <a:lnTo>
                                <a:pt x="127" y="93"/>
                              </a:lnTo>
                              <a:lnTo>
                                <a:pt x="146" y="81"/>
                              </a:lnTo>
                              <a:lnTo>
                                <a:pt x="159" y="71"/>
                              </a:lnTo>
                              <a:lnTo>
                                <a:pt x="171" y="57"/>
                              </a:lnTo>
                              <a:lnTo>
                                <a:pt x="179" y="42"/>
                              </a:lnTo>
                              <a:lnTo>
                                <a:pt x="188" y="25"/>
                              </a:lnTo>
                              <a:lnTo>
                                <a:pt x="195" y="0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18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09" y="893"/>
                          <a:ext cx="97" cy="101"/>
                        </a:xfrm>
                        <a:custGeom>
                          <a:avLst/>
                          <a:gdLst>
                            <a:gd name="T0" fmla="*/ 0 w 195"/>
                            <a:gd name="T1" fmla="*/ 7 h 202"/>
                            <a:gd name="T2" fmla="*/ 0 w 195"/>
                            <a:gd name="T3" fmla="*/ 8 h 202"/>
                            <a:gd name="T4" fmla="*/ 1 w 195"/>
                            <a:gd name="T5" fmla="*/ 9 h 202"/>
                            <a:gd name="T6" fmla="*/ 2 w 195"/>
                            <a:gd name="T7" fmla="*/ 10 h 202"/>
                            <a:gd name="T8" fmla="*/ 3 w 195"/>
                            <a:gd name="T9" fmla="*/ 12 h 202"/>
                            <a:gd name="T10" fmla="*/ 4 w 195"/>
                            <a:gd name="T11" fmla="*/ 13 h 202"/>
                            <a:gd name="T12" fmla="*/ 6 w 195"/>
                            <a:gd name="T13" fmla="*/ 13 h 202"/>
                            <a:gd name="T14" fmla="*/ 7 w 195"/>
                            <a:gd name="T15" fmla="*/ 13 h 202"/>
                            <a:gd name="T16" fmla="*/ 8 w 195"/>
                            <a:gd name="T17" fmla="*/ 13 h 202"/>
                            <a:gd name="T18" fmla="*/ 9 w 195"/>
                            <a:gd name="T19" fmla="*/ 12 h 202"/>
                            <a:gd name="T20" fmla="*/ 10 w 195"/>
                            <a:gd name="T21" fmla="*/ 12 h 202"/>
                            <a:gd name="T22" fmla="*/ 11 w 195"/>
                            <a:gd name="T23" fmla="*/ 11 h 202"/>
                            <a:gd name="T24" fmla="*/ 12 w 195"/>
                            <a:gd name="T25" fmla="*/ 9 h 202"/>
                            <a:gd name="T26" fmla="*/ 12 w 195"/>
                            <a:gd name="T27" fmla="*/ 8 h 202"/>
                            <a:gd name="T28" fmla="*/ 12 w 195"/>
                            <a:gd name="T29" fmla="*/ 6 h 202"/>
                            <a:gd name="T30" fmla="*/ 11 w 195"/>
                            <a:gd name="T31" fmla="*/ 5 h 202"/>
                            <a:gd name="T32" fmla="*/ 11 w 195"/>
                            <a:gd name="T33" fmla="*/ 3 h 202"/>
                            <a:gd name="T34" fmla="*/ 10 w 195"/>
                            <a:gd name="T35" fmla="*/ 2 h 202"/>
                            <a:gd name="T36" fmla="*/ 9 w 195"/>
                            <a:gd name="T37" fmla="*/ 0 h 202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w 195"/>
                            <a:gd name="T58" fmla="*/ 0 h 202"/>
                            <a:gd name="T59" fmla="*/ 195 w 195"/>
                            <a:gd name="T60" fmla="*/ 202 h 202"/>
                          </a:gdLst>
                          <a:ahLst/>
                          <a:cxnLst>
                            <a:cxn ang="T38">
                              <a:pos x="T0" y="T1"/>
                            </a:cxn>
                            <a:cxn ang="T39">
                              <a:pos x="T2" y="T3"/>
                            </a:cxn>
                            <a:cxn ang="T40">
                              <a:pos x="T4" y="T5"/>
                            </a:cxn>
                            <a:cxn ang="T41">
                              <a:pos x="T6" y="T7"/>
                            </a:cxn>
                            <a:cxn ang="T42">
                              <a:pos x="T8" y="T9"/>
                            </a:cxn>
                            <a:cxn ang="T43">
                              <a:pos x="T10" y="T11"/>
                            </a:cxn>
                            <a:cxn ang="T44">
                              <a:pos x="T12" y="T13"/>
                            </a:cxn>
                            <a:cxn ang="T45">
                              <a:pos x="T14" y="T15"/>
                            </a:cxn>
                            <a:cxn ang="T46">
                              <a:pos x="T16" y="T17"/>
                            </a:cxn>
                            <a:cxn ang="T47">
                              <a:pos x="T18" y="T19"/>
                            </a:cxn>
                            <a:cxn ang="T48">
                              <a:pos x="T20" y="T21"/>
                            </a:cxn>
                            <a:cxn ang="T49">
                              <a:pos x="T22" y="T23"/>
                            </a:cxn>
                            <a:cxn ang="T50">
                              <a:pos x="T24" y="T25"/>
                            </a:cxn>
                            <a:cxn ang="T51">
                              <a:pos x="T26" y="T27"/>
                            </a:cxn>
                            <a:cxn ang="T52">
                              <a:pos x="T28" y="T29"/>
                            </a:cxn>
                            <a:cxn ang="T53">
                              <a:pos x="T30" y="T31"/>
                            </a:cxn>
                            <a:cxn ang="T54">
                              <a:pos x="T32" y="T33"/>
                            </a:cxn>
                            <a:cxn ang="T55">
                              <a:pos x="T34" y="T35"/>
                            </a:cxn>
                            <a:cxn ang="T56">
                              <a:pos x="T36" y="T37"/>
                            </a:cxn>
                          </a:cxnLst>
                          <a:rect l="T57" t="T58" r="T59" b="T60"/>
                          <a:pathLst>
                            <a:path w="195" h="202">
                              <a:moveTo>
                                <a:pt x="0" y="108"/>
                              </a:moveTo>
                              <a:lnTo>
                                <a:pt x="12" y="122"/>
                              </a:lnTo>
                              <a:lnTo>
                                <a:pt x="22" y="138"/>
                              </a:lnTo>
                              <a:lnTo>
                                <a:pt x="40" y="160"/>
                              </a:lnTo>
                              <a:lnTo>
                                <a:pt x="57" y="181"/>
                              </a:lnTo>
                              <a:lnTo>
                                <a:pt x="77" y="195"/>
                              </a:lnTo>
                              <a:lnTo>
                                <a:pt x="96" y="202"/>
                              </a:lnTo>
                              <a:lnTo>
                                <a:pt x="120" y="201"/>
                              </a:lnTo>
                              <a:lnTo>
                                <a:pt x="138" y="195"/>
                              </a:lnTo>
                              <a:lnTo>
                                <a:pt x="157" y="186"/>
                              </a:lnTo>
                              <a:lnTo>
                                <a:pt x="171" y="178"/>
                              </a:lnTo>
                              <a:lnTo>
                                <a:pt x="184" y="165"/>
                              </a:lnTo>
                              <a:lnTo>
                                <a:pt x="195" y="141"/>
                              </a:lnTo>
                              <a:lnTo>
                                <a:pt x="195" y="117"/>
                              </a:lnTo>
                              <a:lnTo>
                                <a:pt x="192" y="89"/>
                              </a:lnTo>
                              <a:lnTo>
                                <a:pt x="187" y="70"/>
                              </a:lnTo>
                              <a:lnTo>
                                <a:pt x="176" y="48"/>
                              </a:lnTo>
                              <a:lnTo>
                                <a:pt x="165" y="26"/>
                              </a:lnTo>
                              <a:lnTo>
                                <a:pt x="149" y="0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19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13" y="785"/>
                          <a:ext cx="38" cy="103"/>
                        </a:xfrm>
                        <a:custGeom>
                          <a:avLst/>
                          <a:gdLst>
                            <a:gd name="T0" fmla="*/ 1 w 74"/>
                            <a:gd name="T1" fmla="*/ 0 h 206"/>
                            <a:gd name="T2" fmla="*/ 3 w 74"/>
                            <a:gd name="T3" fmla="*/ 4 h 206"/>
                            <a:gd name="T4" fmla="*/ 5 w 74"/>
                            <a:gd name="T5" fmla="*/ 6 h 206"/>
                            <a:gd name="T6" fmla="*/ 5 w 74"/>
                            <a:gd name="T7" fmla="*/ 7 h 206"/>
                            <a:gd name="T8" fmla="*/ 5 w 74"/>
                            <a:gd name="T9" fmla="*/ 8 h 206"/>
                            <a:gd name="T10" fmla="*/ 5 w 74"/>
                            <a:gd name="T11" fmla="*/ 11 h 206"/>
                            <a:gd name="T12" fmla="*/ 4 w 74"/>
                            <a:gd name="T13" fmla="*/ 12 h 206"/>
                            <a:gd name="T14" fmla="*/ 3 w 74"/>
                            <a:gd name="T15" fmla="*/ 13 h 206"/>
                            <a:gd name="T16" fmla="*/ 2 w 74"/>
                            <a:gd name="T17" fmla="*/ 13 h 206"/>
                            <a:gd name="T18" fmla="*/ 0 w 74"/>
                            <a:gd name="T19" fmla="*/ 13 h 20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74"/>
                            <a:gd name="T31" fmla="*/ 0 h 206"/>
                            <a:gd name="T32" fmla="*/ 74 w 74"/>
                            <a:gd name="T33" fmla="*/ 206 h 206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74" h="206">
                              <a:moveTo>
                                <a:pt x="1" y="0"/>
                              </a:moveTo>
                              <a:lnTo>
                                <a:pt x="41" y="55"/>
                              </a:lnTo>
                              <a:lnTo>
                                <a:pt x="65" y="91"/>
                              </a:lnTo>
                              <a:lnTo>
                                <a:pt x="71" y="110"/>
                              </a:lnTo>
                              <a:lnTo>
                                <a:pt x="74" y="126"/>
                              </a:lnTo>
                              <a:lnTo>
                                <a:pt x="70" y="161"/>
                              </a:lnTo>
                              <a:lnTo>
                                <a:pt x="59" y="184"/>
                              </a:lnTo>
                              <a:lnTo>
                                <a:pt x="45" y="199"/>
                              </a:lnTo>
                              <a:lnTo>
                                <a:pt x="23" y="206"/>
                              </a:lnTo>
                              <a:lnTo>
                                <a:pt x="0" y="202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20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35" y="717"/>
                          <a:ext cx="237" cy="149"/>
                        </a:xfrm>
                        <a:custGeom>
                          <a:avLst/>
                          <a:gdLst>
                            <a:gd name="T0" fmla="*/ 0 w 474"/>
                            <a:gd name="T1" fmla="*/ 8 h 298"/>
                            <a:gd name="T2" fmla="*/ 0 w 474"/>
                            <a:gd name="T3" fmla="*/ 7 h 298"/>
                            <a:gd name="T4" fmla="*/ 1 w 474"/>
                            <a:gd name="T5" fmla="*/ 6 h 298"/>
                            <a:gd name="T6" fmla="*/ 1 w 474"/>
                            <a:gd name="T7" fmla="*/ 5 h 298"/>
                            <a:gd name="T8" fmla="*/ 2 w 474"/>
                            <a:gd name="T9" fmla="*/ 3 h 298"/>
                            <a:gd name="T10" fmla="*/ 3 w 474"/>
                            <a:gd name="T11" fmla="*/ 2 h 298"/>
                            <a:gd name="T12" fmla="*/ 4 w 474"/>
                            <a:gd name="T13" fmla="*/ 2 h 298"/>
                            <a:gd name="T14" fmla="*/ 6 w 474"/>
                            <a:gd name="T15" fmla="*/ 1 h 298"/>
                            <a:gd name="T16" fmla="*/ 7 w 474"/>
                            <a:gd name="T17" fmla="*/ 0 h 298"/>
                            <a:gd name="T18" fmla="*/ 9 w 474"/>
                            <a:gd name="T19" fmla="*/ 1 h 298"/>
                            <a:gd name="T20" fmla="*/ 11 w 474"/>
                            <a:gd name="T21" fmla="*/ 1 h 298"/>
                            <a:gd name="T22" fmla="*/ 13 w 474"/>
                            <a:gd name="T23" fmla="*/ 3 h 298"/>
                            <a:gd name="T24" fmla="*/ 15 w 474"/>
                            <a:gd name="T25" fmla="*/ 4 h 298"/>
                            <a:gd name="T26" fmla="*/ 16 w 474"/>
                            <a:gd name="T27" fmla="*/ 5 h 298"/>
                            <a:gd name="T28" fmla="*/ 18 w 474"/>
                            <a:gd name="T29" fmla="*/ 8 h 298"/>
                            <a:gd name="T30" fmla="*/ 20 w 474"/>
                            <a:gd name="T31" fmla="*/ 9 h 298"/>
                            <a:gd name="T32" fmla="*/ 21 w 474"/>
                            <a:gd name="T33" fmla="*/ 11 h 298"/>
                            <a:gd name="T34" fmla="*/ 23 w 474"/>
                            <a:gd name="T35" fmla="*/ 12 h 298"/>
                            <a:gd name="T36" fmla="*/ 25 w 474"/>
                            <a:gd name="T37" fmla="*/ 14 h 298"/>
                            <a:gd name="T38" fmla="*/ 28 w 474"/>
                            <a:gd name="T39" fmla="*/ 16 h 298"/>
                            <a:gd name="T40" fmla="*/ 30 w 474"/>
                            <a:gd name="T41" fmla="*/ 19 h 298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w 474"/>
                            <a:gd name="T64" fmla="*/ 0 h 298"/>
                            <a:gd name="T65" fmla="*/ 474 w 474"/>
                            <a:gd name="T66" fmla="*/ 298 h 298"/>
                          </a:gdLst>
                          <a:ahLst/>
                          <a:cxnLst>
                            <a:cxn ang="T42">
                              <a:pos x="T0" y="T1"/>
                            </a:cxn>
                            <a:cxn ang="T43">
                              <a:pos x="T2" y="T3"/>
                            </a:cxn>
                            <a:cxn ang="T44">
                              <a:pos x="T4" y="T5"/>
                            </a:cxn>
                            <a:cxn ang="T45">
                              <a:pos x="T6" y="T7"/>
                            </a:cxn>
                            <a:cxn ang="T46">
                              <a:pos x="T8" y="T9"/>
                            </a:cxn>
                            <a:cxn ang="T47">
                              <a:pos x="T10" y="T11"/>
                            </a:cxn>
                            <a:cxn ang="T48">
                              <a:pos x="T12" y="T13"/>
                            </a:cxn>
                            <a:cxn ang="T49">
                              <a:pos x="T14" y="T15"/>
                            </a:cxn>
                            <a:cxn ang="T50">
                              <a:pos x="T16" y="T17"/>
                            </a:cxn>
                            <a:cxn ang="T51">
                              <a:pos x="T18" y="T19"/>
                            </a:cxn>
                            <a:cxn ang="T52">
                              <a:pos x="T20" y="T21"/>
                            </a:cxn>
                            <a:cxn ang="T53">
                              <a:pos x="T22" y="T23"/>
                            </a:cxn>
                            <a:cxn ang="T54">
                              <a:pos x="T24" y="T25"/>
                            </a:cxn>
                            <a:cxn ang="T55">
                              <a:pos x="T26" y="T27"/>
                            </a:cxn>
                            <a:cxn ang="T56">
                              <a:pos x="T28" y="T29"/>
                            </a:cxn>
                            <a:cxn ang="T57">
                              <a:pos x="T30" y="T31"/>
                            </a:cxn>
                            <a:cxn ang="T58">
                              <a:pos x="T32" y="T33"/>
                            </a:cxn>
                            <a:cxn ang="T59">
                              <a:pos x="T34" y="T35"/>
                            </a:cxn>
                            <a:cxn ang="T60">
                              <a:pos x="T36" y="T37"/>
                            </a:cxn>
                            <a:cxn ang="T61">
                              <a:pos x="T38" y="T39"/>
                            </a:cxn>
                            <a:cxn ang="T62">
                              <a:pos x="T40" y="T41"/>
                            </a:cxn>
                          </a:cxnLst>
                          <a:rect l="T63" t="T64" r="T65" b="T66"/>
                          <a:pathLst>
                            <a:path w="474" h="298">
                              <a:moveTo>
                                <a:pt x="0" y="122"/>
                              </a:moveTo>
                              <a:lnTo>
                                <a:pt x="0" y="102"/>
                              </a:lnTo>
                              <a:lnTo>
                                <a:pt x="3" y="83"/>
                              </a:lnTo>
                              <a:lnTo>
                                <a:pt x="10" y="66"/>
                              </a:lnTo>
                              <a:lnTo>
                                <a:pt x="22" y="48"/>
                              </a:lnTo>
                              <a:lnTo>
                                <a:pt x="41" y="32"/>
                              </a:lnTo>
                              <a:lnTo>
                                <a:pt x="60" y="18"/>
                              </a:lnTo>
                              <a:lnTo>
                                <a:pt x="86" y="6"/>
                              </a:lnTo>
                              <a:lnTo>
                                <a:pt x="111" y="0"/>
                              </a:lnTo>
                              <a:lnTo>
                                <a:pt x="138" y="3"/>
                              </a:lnTo>
                              <a:lnTo>
                                <a:pt x="164" y="13"/>
                              </a:lnTo>
                              <a:lnTo>
                                <a:pt x="194" y="34"/>
                              </a:lnTo>
                              <a:lnTo>
                                <a:pt x="227" y="58"/>
                              </a:lnTo>
                              <a:lnTo>
                                <a:pt x="247" y="73"/>
                              </a:lnTo>
                              <a:lnTo>
                                <a:pt x="285" y="115"/>
                              </a:lnTo>
                              <a:lnTo>
                                <a:pt x="314" y="144"/>
                              </a:lnTo>
                              <a:lnTo>
                                <a:pt x="336" y="167"/>
                              </a:lnTo>
                              <a:lnTo>
                                <a:pt x="361" y="186"/>
                              </a:lnTo>
                              <a:lnTo>
                                <a:pt x="392" y="211"/>
                              </a:lnTo>
                              <a:lnTo>
                                <a:pt x="435" y="252"/>
                              </a:lnTo>
                              <a:lnTo>
                                <a:pt x="474" y="298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21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72" y="741"/>
                          <a:ext cx="52" cy="78"/>
                        </a:xfrm>
                        <a:custGeom>
                          <a:avLst/>
                          <a:gdLst>
                            <a:gd name="T0" fmla="*/ 4 w 103"/>
                            <a:gd name="T1" fmla="*/ 0 h 155"/>
                            <a:gd name="T2" fmla="*/ 5 w 103"/>
                            <a:gd name="T3" fmla="*/ 2 h 155"/>
                            <a:gd name="T4" fmla="*/ 6 w 103"/>
                            <a:gd name="T5" fmla="*/ 4 h 155"/>
                            <a:gd name="T6" fmla="*/ 7 w 103"/>
                            <a:gd name="T7" fmla="*/ 5 h 155"/>
                            <a:gd name="T8" fmla="*/ 7 w 103"/>
                            <a:gd name="T9" fmla="*/ 7 h 155"/>
                            <a:gd name="T10" fmla="*/ 7 w 103"/>
                            <a:gd name="T11" fmla="*/ 8 h 155"/>
                            <a:gd name="T12" fmla="*/ 6 w 103"/>
                            <a:gd name="T13" fmla="*/ 9 h 155"/>
                            <a:gd name="T14" fmla="*/ 6 w 103"/>
                            <a:gd name="T15" fmla="*/ 10 h 155"/>
                            <a:gd name="T16" fmla="*/ 4 w 103"/>
                            <a:gd name="T17" fmla="*/ 10 h 155"/>
                            <a:gd name="T18" fmla="*/ 3 w 103"/>
                            <a:gd name="T19" fmla="*/ 10 h 155"/>
                            <a:gd name="T20" fmla="*/ 2 w 103"/>
                            <a:gd name="T21" fmla="*/ 10 h 155"/>
                            <a:gd name="T22" fmla="*/ 0 w 103"/>
                            <a:gd name="T23" fmla="*/ 9 h 155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w 103"/>
                            <a:gd name="T37" fmla="*/ 0 h 155"/>
                            <a:gd name="T38" fmla="*/ 103 w 103"/>
                            <a:gd name="T39" fmla="*/ 155 h 155"/>
                          </a:gdLst>
                          <a:ahLst/>
                          <a:cxnLst>
                            <a:cxn ang="T24">
                              <a:pos x="T0" y="T1"/>
                            </a:cxn>
                            <a:cxn ang="T25">
                              <a:pos x="T2" y="T3"/>
                            </a:cxn>
                            <a:cxn ang="T26">
                              <a:pos x="T4" y="T5"/>
                            </a:cxn>
                            <a:cxn ang="T27">
                              <a:pos x="T6" y="T7"/>
                            </a:cxn>
                            <a:cxn ang="T28">
                              <a:pos x="T8" y="T9"/>
                            </a:cxn>
                            <a:cxn ang="T29">
                              <a:pos x="T10" y="T11"/>
                            </a:cxn>
                            <a:cxn ang="T30">
                              <a:pos x="T12" y="T13"/>
                            </a:cxn>
                            <a:cxn ang="T31">
                              <a:pos x="T14" y="T15"/>
                            </a:cxn>
                            <a:cxn ang="T32">
                              <a:pos x="T16" y="T17"/>
                            </a:cxn>
                            <a:cxn ang="T33">
                              <a:pos x="T18" y="T19"/>
                            </a:cxn>
                            <a:cxn ang="T34">
                              <a:pos x="T20" y="T21"/>
                            </a:cxn>
                            <a:cxn ang="T35">
                              <a:pos x="T22" y="T23"/>
                            </a:cxn>
                          </a:cxnLst>
                          <a:rect l="T36" t="T37" r="T38" b="T39"/>
                          <a:pathLst>
                            <a:path w="103" h="155">
                              <a:moveTo>
                                <a:pt x="61" y="0"/>
                              </a:moveTo>
                              <a:lnTo>
                                <a:pt x="77" y="24"/>
                              </a:lnTo>
                              <a:lnTo>
                                <a:pt x="91" y="49"/>
                              </a:lnTo>
                              <a:lnTo>
                                <a:pt x="100" y="72"/>
                              </a:lnTo>
                              <a:lnTo>
                                <a:pt x="103" y="98"/>
                              </a:lnTo>
                              <a:lnTo>
                                <a:pt x="103" y="120"/>
                              </a:lnTo>
                              <a:lnTo>
                                <a:pt x="90" y="141"/>
                              </a:lnTo>
                              <a:lnTo>
                                <a:pt x="81" y="151"/>
                              </a:lnTo>
                              <a:lnTo>
                                <a:pt x="61" y="155"/>
                              </a:lnTo>
                              <a:lnTo>
                                <a:pt x="39" y="155"/>
                              </a:lnTo>
                              <a:lnTo>
                                <a:pt x="20" y="149"/>
                              </a:lnTo>
                              <a:lnTo>
                                <a:pt x="0" y="135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22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78" y="908"/>
                          <a:ext cx="162" cy="172"/>
                        </a:xfrm>
                        <a:custGeom>
                          <a:avLst/>
                          <a:gdLst>
                            <a:gd name="T0" fmla="*/ 21 w 324"/>
                            <a:gd name="T1" fmla="*/ 0 h 345"/>
                            <a:gd name="T2" fmla="*/ 21 w 324"/>
                            <a:gd name="T3" fmla="*/ 1 h 345"/>
                            <a:gd name="T4" fmla="*/ 20 w 324"/>
                            <a:gd name="T5" fmla="*/ 3 h 345"/>
                            <a:gd name="T6" fmla="*/ 20 w 324"/>
                            <a:gd name="T7" fmla="*/ 4 h 345"/>
                            <a:gd name="T8" fmla="*/ 19 w 324"/>
                            <a:gd name="T9" fmla="*/ 6 h 345"/>
                            <a:gd name="T10" fmla="*/ 19 w 324"/>
                            <a:gd name="T11" fmla="*/ 8 h 345"/>
                            <a:gd name="T12" fmla="*/ 18 w 324"/>
                            <a:gd name="T13" fmla="*/ 9 h 345"/>
                            <a:gd name="T14" fmla="*/ 17 w 324"/>
                            <a:gd name="T15" fmla="*/ 11 h 345"/>
                            <a:gd name="T16" fmla="*/ 15 w 324"/>
                            <a:gd name="T17" fmla="*/ 12 h 345"/>
                            <a:gd name="T18" fmla="*/ 14 w 324"/>
                            <a:gd name="T19" fmla="*/ 13 h 345"/>
                            <a:gd name="T20" fmla="*/ 12 w 324"/>
                            <a:gd name="T21" fmla="*/ 13 h 345"/>
                            <a:gd name="T22" fmla="*/ 11 w 324"/>
                            <a:gd name="T23" fmla="*/ 14 h 345"/>
                            <a:gd name="T24" fmla="*/ 9 w 324"/>
                            <a:gd name="T25" fmla="*/ 14 h 345"/>
                            <a:gd name="T26" fmla="*/ 8 w 324"/>
                            <a:gd name="T27" fmla="*/ 16 h 345"/>
                            <a:gd name="T28" fmla="*/ 7 w 324"/>
                            <a:gd name="T29" fmla="*/ 17 h 345"/>
                            <a:gd name="T30" fmla="*/ 5 w 324"/>
                            <a:gd name="T31" fmla="*/ 17 h 345"/>
                            <a:gd name="T32" fmla="*/ 3 w 324"/>
                            <a:gd name="T33" fmla="*/ 18 h 345"/>
                            <a:gd name="T34" fmla="*/ 2 w 324"/>
                            <a:gd name="T35" fmla="*/ 19 h 345"/>
                            <a:gd name="T36" fmla="*/ 0 w 324"/>
                            <a:gd name="T37" fmla="*/ 21 h 345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w 324"/>
                            <a:gd name="T58" fmla="*/ 0 h 345"/>
                            <a:gd name="T59" fmla="*/ 324 w 324"/>
                            <a:gd name="T60" fmla="*/ 345 h 345"/>
                          </a:gdLst>
                          <a:ahLst/>
                          <a:cxnLst>
                            <a:cxn ang="T38">
                              <a:pos x="T0" y="T1"/>
                            </a:cxn>
                            <a:cxn ang="T39">
                              <a:pos x="T2" y="T3"/>
                            </a:cxn>
                            <a:cxn ang="T40">
                              <a:pos x="T4" y="T5"/>
                            </a:cxn>
                            <a:cxn ang="T41">
                              <a:pos x="T6" y="T7"/>
                            </a:cxn>
                            <a:cxn ang="T42">
                              <a:pos x="T8" y="T9"/>
                            </a:cxn>
                            <a:cxn ang="T43">
                              <a:pos x="T10" y="T11"/>
                            </a:cxn>
                            <a:cxn ang="T44">
                              <a:pos x="T12" y="T13"/>
                            </a:cxn>
                            <a:cxn ang="T45">
                              <a:pos x="T14" y="T15"/>
                            </a:cxn>
                            <a:cxn ang="T46">
                              <a:pos x="T16" y="T17"/>
                            </a:cxn>
                            <a:cxn ang="T47">
                              <a:pos x="T18" y="T19"/>
                            </a:cxn>
                            <a:cxn ang="T48">
                              <a:pos x="T20" y="T21"/>
                            </a:cxn>
                            <a:cxn ang="T49">
                              <a:pos x="T22" y="T23"/>
                            </a:cxn>
                            <a:cxn ang="T50">
                              <a:pos x="T24" y="T25"/>
                            </a:cxn>
                            <a:cxn ang="T51">
                              <a:pos x="T26" y="T27"/>
                            </a:cxn>
                            <a:cxn ang="T52">
                              <a:pos x="T28" y="T29"/>
                            </a:cxn>
                            <a:cxn ang="T53">
                              <a:pos x="T30" y="T31"/>
                            </a:cxn>
                            <a:cxn ang="T54">
                              <a:pos x="T32" y="T33"/>
                            </a:cxn>
                            <a:cxn ang="T55">
                              <a:pos x="T34" y="T35"/>
                            </a:cxn>
                            <a:cxn ang="T56">
                              <a:pos x="T36" y="T37"/>
                            </a:cxn>
                          </a:cxnLst>
                          <a:rect l="T57" t="T58" r="T59" b="T60"/>
                          <a:pathLst>
                            <a:path w="324" h="345">
                              <a:moveTo>
                                <a:pt x="324" y="0"/>
                              </a:moveTo>
                              <a:lnTo>
                                <a:pt x="322" y="28"/>
                              </a:lnTo>
                              <a:lnTo>
                                <a:pt x="319" y="53"/>
                              </a:lnTo>
                              <a:lnTo>
                                <a:pt x="311" y="76"/>
                              </a:lnTo>
                              <a:lnTo>
                                <a:pt x="303" y="101"/>
                              </a:lnTo>
                              <a:lnTo>
                                <a:pt x="290" y="131"/>
                              </a:lnTo>
                              <a:lnTo>
                                <a:pt x="276" y="153"/>
                              </a:lnTo>
                              <a:lnTo>
                                <a:pt x="259" y="176"/>
                              </a:lnTo>
                              <a:lnTo>
                                <a:pt x="236" y="194"/>
                              </a:lnTo>
                              <a:lnTo>
                                <a:pt x="214" y="208"/>
                              </a:lnTo>
                              <a:lnTo>
                                <a:pt x="191" y="217"/>
                              </a:lnTo>
                              <a:lnTo>
                                <a:pt x="166" y="226"/>
                              </a:lnTo>
                              <a:lnTo>
                                <a:pt x="132" y="237"/>
                              </a:lnTo>
                              <a:lnTo>
                                <a:pt x="119" y="261"/>
                              </a:lnTo>
                              <a:lnTo>
                                <a:pt x="108" y="272"/>
                              </a:lnTo>
                              <a:lnTo>
                                <a:pt x="78" y="284"/>
                              </a:lnTo>
                              <a:lnTo>
                                <a:pt x="48" y="295"/>
                              </a:lnTo>
                              <a:lnTo>
                                <a:pt x="17" y="310"/>
                              </a:lnTo>
                              <a:lnTo>
                                <a:pt x="0" y="345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23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73" y="478"/>
                          <a:ext cx="179" cy="34"/>
                        </a:xfrm>
                        <a:custGeom>
                          <a:avLst/>
                          <a:gdLst>
                            <a:gd name="T0" fmla="*/ 0 w 360"/>
                            <a:gd name="T1" fmla="*/ 4 h 69"/>
                            <a:gd name="T2" fmla="*/ 2 w 360"/>
                            <a:gd name="T3" fmla="*/ 2 h 69"/>
                            <a:gd name="T4" fmla="*/ 4 w 360"/>
                            <a:gd name="T5" fmla="*/ 1 h 69"/>
                            <a:gd name="T6" fmla="*/ 7 w 360"/>
                            <a:gd name="T7" fmla="*/ 0 h 69"/>
                            <a:gd name="T8" fmla="*/ 10 w 360"/>
                            <a:gd name="T9" fmla="*/ 0 h 69"/>
                            <a:gd name="T10" fmla="*/ 13 w 360"/>
                            <a:gd name="T11" fmla="*/ 0 h 69"/>
                            <a:gd name="T12" fmla="*/ 15 w 360"/>
                            <a:gd name="T13" fmla="*/ 0 h 69"/>
                            <a:gd name="T14" fmla="*/ 18 w 360"/>
                            <a:gd name="T15" fmla="*/ 1 h 69"/>
                            <a:gd name="T16" fmla="*/ 20 w 360"/>
                            <a:gd name="T17" fmla="*/ 2 h 69"/>
                            <a:gd name="T18" fmla="*/ 22 w 360"/>
                            <a:gd name="T19" fmla="*/ 3 h 69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360"/>
                            <a:gd name="T31" fmla="*/ 0 h 69"/>
                            <a:gd name="T32" fmla="*/ 360 w 360"/>
                            <a:gd name="T33" fmla="*/ 69 h 69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360" h="69">
                              <a:moveTo>
                                <a:pt x="0" y="69"/>
                              </a:moveTo>
                              <a:lnTo>
                                <a:pt x="35" y="43"/>
                              </a:lnTo>
                              <a:lnTo>
                                <a:pt x="67" y="27"/>
                              </a:lnTo>
                              <a:lnTo>
                                <a:pt x="123" y="9"/>
                              </a:lnTo>
                              <a:lnTo>
                                <a:pt x="172" y="2"/>
                              </a:lnTo>
                              <a:lnTo>
                                <a:pt x="216" y="0"/>
                              </a:lnTo>
                              <a:lnTo>
                                <a:pt x="256" y="5"/>
                              </a:lnTo>
                              <a:lnTo>
                                <a:pt x="296" y="18"/>
                              </a:lnTo>
                              <a:lnTo>
                                <a:pt x="328" y="32"/>
                              </a:lnTo>
                              <a:lnTo>
                                <a:pt x="360" y="59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24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958" y="441"/>
                          <a:ext cx="99" cy="36"/>
                        </a:xfrm>
                        <a:custGeom>
                          <a:avLst/>
                          <a:gdLst>
                            <a:gd name="T0" fmla="*/ 0 w 198"/>
                            <a:gd name="T1" fmla="*/ 1 h 71"/>
                            <a:gd name="T2" fmla="*/ 2 w 198"/>
                            <a:gd name="T3" fmla="*/ 1 h 71"/>
                            <a:gd name="T4" fmla="*/ 4 w 198"/>
                            <a:gd name="T5" fmla="*/ 0 h 71"/>
                            <a:gd name="T6" fmla="*/ 6 w 198"/>
                            <a:gd name="T7" fmla="*/ 1 h 71"/>
                            <a:gd name="T8" fmla="*/ 8 w 198"/>
                            <a:gd name="T9" fmla="*/ 1 h 71"/>
                            <a:gd name="T10" fmla="*/ 9 w 198"/>
                            <a:gd name="T11" fmla="*/ 2 h 71"/>
                            <a:gd name="T12" fmla="*/ 11 w 198"/>
                            <a:gd name="T13" fmla="*/ 3 h 71"/>
                            <a:gd name="T14" fmla="*/ 13 w 198"/>
                            <a:gd name="T15" fmla="*/ 5 h 71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w 198"/>
                            <a:gd name="T25" fmla="*/ 0 h 71"/>
                            <a:gd name="T26" fmla="*/ 198 w 198"/>
                            <a:gd name="T27" fmla="*/ 71 h 71"/>
                          </a:gdLst>
                          <a:ahLst/>
                          <a:cxnLst>
                            <a:cxn ang="T16">
                              <a:pos x="T0" y="T1"/>
                            </a:cxn>
                            <a:cxn ang="T17">
                              <a:pos x="T2" y="T3"/>
                            </a:cxn>
                            <a:cxn ang="T18">
                              <a:pos x="T4" y="T5"/>
                            </a:cxn>
                            <a:cxn ang="T19">
                              <a:pos x="T6" y="T7"/>
                            </a:cxn>
                            <a:cxn ang="T20">
                              <a:pos x="T8" y="T9"/>
                            </a:cxn>
                            <a:cxn ang="T21">
                              <a:pos x="T10" y="T11"/>
                            </a:cxn>
                            <a:cxn ang="T22">
                              <a:pos x="T12" y="T13"/>
                            </a:cxn>
                            <a:cxn ang="T23">
                              <a:pos x="T14" y="T15"/>
                            </a:cxn>
                          </a:cxnLst>
                          <a:rect l="T24" t="T25" r="T26" b="T27"/>
                          <a:pathLst>
                            <a:path w="198" h="71">
                              <a:moveTo>
                                <a:pt x="0" y="5"/>
                              </a:moveTo>
                              <a:lnTo>
                                <a:pt x="26" y="3"/>
                              </a:lnTo>
                              <a:lnTo>
                                <a:pt x="49" y="0"/>
                              </a:lnTo>
                              <a:lnTo>
                                <a:pt x="85" y="6"/>
                              </a:lnTo>
                              <a:lnTo>
                                <a:pt x="113" y="15"/>
                              </a:lnTo>
                              <a:lnTo>
                                <a:pt x="142" y="29"/>
                              </a:lnTo>
                              <a:lnTo>
                                <a:pt x="171" y="47"/>
                              </a:lnTo>
                              <a:lnTo>
                                <a:pt x="198" y="71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  <p:sp>
                      <p:nvSpPr>
                        <p:cNvPr id="59425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555" y="521"/>
                          <a:ext cx="184" cy="95"/>
                        </a:xfrm>
                        <a:custGeom>
                          <a:avLst/>
                          <a:gdLst>
                            <a:gd name="T0" fmla="*/ 0 w 370"/>
                            <a:gd name="T1" fmla="*/ 11 h 191"/>
                            <a:gd name="T2" fmla="*/ 2 w 370"/>
                            <a:gd name="T3" fmla="*/ 9 h 191"/>
                            <a:gd name="T4" fmla="*/ 4 w 370"/>
                            <a:gd name="T5" fmla="*/ 8 h 191"/>
                            <a:gd name="T6" fmla="*/ 5 w 370"/>
                            <a:gd name="T7" fmla="*/ 6 h 191"/>
                            <a:gd name="T8" fmla="*/ 7 w 370"/>
                            <a:gd name="T9" fmla="*/ 5 h 191"/>
                            <a:gd name="T10" fmla="*/ 8 w 370"/>
                            <a:gd name="T11" fmla="*/ 4 h 191"/>
                            <a:gd name="T12" fmla="*/ 9 w 370"/>
                            <a:gd name="T13" fmla="*/ 2 h 191"/>
                            <a:gd name="T14" fmla="*/ 10 w 370"/>
                            <a:gd name="T15" fmla="*/ 1 h 191"/>
                            <a:gd name="T16" fmla="*/ 12 w 370"/>
                            <a:gd name="T17" fmla="*/ 1 h 191"/>
                            <a:gd name="T18" fmla="*/ 14 w 370"/>
                            <a:gd name="T19" fmla="*/ 0 h 191"/>
                            <a:gd name="T20" fmla="*/ 15 w 370"/>
                            <a:gd name="T21" fmla="*/ 0 h 191"/>
                            <a:gd name="T22" fmla="*/ 18 w 370"/>
                            <a:gd name="T23" fmla="*/ 0 h 191"/>
                            <a:gd name="T24" fmla="*/ 23 w 370"/>
                            <a:gd name="T25" fmla="*/ 0 h 191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370"/>
                            <a:gd name="T40" fmla="*/ 0 h 191"/>
                            <a:gd name="T41" fmla="*/ 370 w 370"/>
                            <a:gd name="T42" fmla="*/ 191 h 191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370" h="191">
                              <a:moveTo>
                                <a:pt x="0" y="191"/>
                              </a:moveTo>
                              <a:lnTo>
                                <a:pt x="44" y="156"/>
                              </a:lnTo>
                              <a:lnTo>
                                <a:pt x="73" y="132"/>
                              </a:lnTo>
                              <a:lnTo>
                                <a:pt x="95" y="108"/>
                              </a:lnTo>
                              <a:lnTo>
                                <a:pt x="112" y="86"/>
                              </a:lnTo>
                              <a:lnTo>
                                <a:pt x="130" y="64"/>
                              </a:lnTo>
                              <a:lnTo>
                                <a:pt x="153" y="45"/>
                              </a:lnTo>
                              <a:lnTo>
                                <a:pt x="174" y="29"/>
                              </a:lnTo>
                              <a:lnTo>
                                <a:pt x="200" y="16"/>
                              </a:lnTo>
                              <a:lnTo>
                                <a:pt x="226" y="6"/>
                              </a:lnTo>
                              <a:lnTo>
                                <a:pt x="255" y="2"/>
                              </a:lnTo>
                              <a:lnTo>
                                <a:pt x="296" y="0"/>
                              </a:lnTo>
                              <a:lnTo>
                                <a:pt x="370" y="3"/>
                              </a:lnTo>
                            </a:path>
                          </a:pathLst>
                        </a:custGeom>
                        <a:noFill/>
                        <a:ln w="9525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nl-NL"/>
                        </a:p>
                      </p:txBody>
                    </p:sp>
                  </p:grpSp>
                  <p:sp>
                    <p:nvSpPr>
                      <p:cNvPr id="59415" name="Freeform 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64" y="1254"/>
                        <a:ext cx="57" cy="104"/>
                      </a:xfrm>
                      <a:custGeom>
                        <a:avLst/>
                        <a:gdLst>
                          <a:gd name="T0" fmla="*/ 4 w 113"/>
                          <a:gd name="T1" fmla="*/ 0 h 206"/>
                          <a:gd name="T2" fmla="*/ 5 w 113"/>
                          <a:gd name="T3" fmla="*/ 1 h 206"/>
                          <a:gd name="T4" fmla="*/ 6 w 113"/>
                          <a:gd name="T5" fmla="*/ 1 h 206"/>
                          <a:gd name="T6" fmla="*/ 7 w 113"/>
                          <a:gd name="T7" fmla="*/ 2 h 206"/>
                          <a:gd name="T8" fmla="*/ 8 w 113"/>
                          <a:gd name="T9" fmla="*/ 3 h 206"/>
                          <a:gd name="T10" fmla="*/ 7 w 113"/>
                          <a:gd name="T11" fmla="*/ 5 h 206"/>
                          <a:gd name="T12" fmla="*/ 7 w 113"/>
                          <a:gd name="T13" fmla="*/ 6 h 206"/>
                          <a:gd name="T14" fmla="*/ 6 w 113"/>
                          <a:gd name="T15" fmla="*/ 8 h 206"/>
                          <a:gd name="T16" fmla="*/ 5 w 113"/>
                          <a:gd name="T17" fmla="*/ 10 h 206"/>
                          <a:gd name="T18" fmla="*/ 4 w 113"/>
                          <a:gd name="T19" fmla="*/ 11 h 206"/>
                          <a:gd name="T20" fmla="*/ 2 w 113"/>
                          <a:gd name="T21" fmla="*/ 12 h 206"/>
                          <a:gd name="T22" fmla="*/ 0 w 113"/>
                          <a:gd name="T23" fmla="*/ 14 h 20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113"/>
                          <a:gd name="T37" fmla="*/ 0 h 206"/>
                          <a:gd name="T38" fmla="*/ 113 w 113"/>
                          <a:gd name="T39" fmla="*/ 206 h 206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113" h="206">
                            <a:moveTo>
                              <a:pt x="64" y="0"/>
                            </a:moveTo>
                            <a:lnTo>
                              <a:pt x="78" y="3"/>
                            </a:lnTo>
                            <a:lnTo>
                              <a:pt x="96" y="14"/>
                            </a:lnTo>
                            <a:lnTo>
                              <a:pt x="109" y="29"/>
                            </a:lnTo>
                            <a:lnTo>
                              <a:pt x="113" y="42"/>
                            </a:lnTo>
                            <a:lnTo>
                              <a:pt x="109" y="75"/>
                            </a:lnTo>
                            <a:lnTo>
                              <a:pt x="102" y="94"/>
                            </a:lnTo>
                            <a:lnTo>
                              <a:pt x="86" y="125"/>
                            </a:lnTo>
                            <a:lnTo>
                              <a:pt x="65" y="149"/>
                            </a:lnTo>
                            <a:lnTo>
                              <a:pt x="49" y="167"/>
                            </a:lnTo>
                            <a:lnTo>
                              <a:pt x="30" y="183"/>
                            </a:lnTo>
                            <a:lnTo>
                              <a:pt x="0" y="206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</p:grpSp>
              <p:sp>
                <p:nvSpPr>
                  <p:cNvPr id="59409" name="Freeform 66"/>
                  <p:cNvSpPr>
                    <a:spLocks/>
                  </p:cNvSpPr>
                  <p:nvPr/>
                </p:nvSpPr>
                <p:spPr bwMode="auto">
                  <a:xfrm>
                    <a:off x="4884" y="640"/>
                    <a:ext cx="21" cy="125"/>
                  </a:xfrm>
                  <a:custGeom>
                    <a:avLst/>
                    <a:gdLst>
                      <a:gd name="T0" fmla="*/ 1 w 40"/>
                      <a:gd name="T1" fmla="*/ 0 h 248"/>
                      <a:gd name="T2" fmla="*/ 2 w 40"/>
                      <a:gd name="T3" fmla="*/ 3 h 248"/>
                      <a:gd name="T4" fmla="*/ 3 w 40"/>
                      <a:gd name="T5" fmla="*/ 5 h 248"/>
                      <a:gd name="T6" fmla="*/ 3 w 40"/>
                      <a:gd name="T7" fmla="*/ 6 h 248"/>
                      <a:gd name="T8" fmla="*/ 3 w 40"/>
                      <a:gd name="T9" fmla="*/ 8 h 248"/>
                      <a:gd name="T10" fmla="*/ 3 w 40"/>
                      <a:gd name="T11" fmla="*/ 10 h 248"/>
                      <a:gd name="T12" fmla="*/ 3 w 40"/>
                      <a:gd name="T13" fmla="*/ 11 h 248"/>
                      <a:gd name="T14" fmla="*/ 3 w 40"/>
                      <a:gd name="T15" fmla="*/ 12 h 248"/>
                      <a:gd name="T16" fmla="*/ 2 w 40"/>
                      <a:gd name="T17" fmla="*/ 13 h 248"/>
                      <a:gd name="T18" fmla="*/ 1 w 40"/>
                      <a:gd name="T19" fmla="*/ 15 h 248"/>
                      <a:gd name="T20" fmla="*/ 0 w 40"/>
                      <a:gd name="T21" fmla="*/ 16 h 2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0"/>
                      <a:gd name="T34" fmla="*/ 0 h 248"/>
                      <a:gd name="T35" fmla="*/ 40 w 40"/>
                      <a:gd name="T36" fmla="*/ 248 h 248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0" h="248">
                        <a:moveTo>
                          <a:pt x="10" y="0"/>
                        </a:moveTo>
                        <a:lnTo>
                          <a:pt x="24" y="42"/>
                        </a:lnTo>
                        <a:lnTo>
                          <a:pt x="33" y="72"/>
                        </a:lnTo>
                        <a:lnTo>
                          <a:pt x="36" y="91"/>
                        </a:lnTo>
                        <a:lnTo>
                          <a:pt x="40" y="117"/>
                        </a:lnTo>
                        <a:lnTo>
                          <a:pt x="40" y="151"/>
                        </a:lnTo>
                        <a:lnTo>
                          <a:pt x="37" y="172"/>
                        </a:lnTo>
                        <a:lnTo>
                          <a:pt x="33" y="190"/>
                        </a:lnTo>
                        <a:lnTo>
                          <a:pt x="26" y="204"/>
                        </a:lnTo>
                        <a:lnTo>
                          <a:pt x="13" y="228"/>
                        </a:lnTo>
                        <a:lnTo>
                          <a:pt x="0" y="248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nl-NL"/>
                  </a:p>
                </p:txBody>
              </p:sp>
            </p:grpSp>
          </p:grpSp>
        </p:grpSp>
        <p:grpSp>
          <p:nvGrpSpPr>
            <p:cNvPr id="59401" name="Group 67"/>
            <p:cNvGrpSpPr>
              <a:grpSpLocks/>
            </p:cNvGrpSpPr>
            <p:nvPr/>
          </p:nvGrpSpPr>
          <p:grpSpPr bwMode="auto">
            <a:xfrm flipH="1" flipV="1">
              <a:off x="4308" y="2527"/>
              <a:ext cx="727" cy="465"/>
              <a:chOff x="4606" y="-1"/>
              <a:chExt cx="727" cy="465"/>
            </a:xfrm>
          </p:grpSpPr>
          <p:sp>
            <p:nvSpPr>
              <p:cNvPr id="59402" name="Freeform 68"/>
              <p:cNvSpPr>
                <a:spLocks/>
              </p:cNvSpPr>
              <p:nvPr/>
            </p:nvSpPr>
            <p:spPr bwMode="auto">
              <a:xfrm>
                <a:off x="4623" y="241"/>
                <a:ext cx="587" cy="223"/>
              </a:xfrm>
              <a:custGeom>
                <a:avLst/>
                <a:gdLst>
                  <a:gd name="T0" fmla="*/ 1 w 1173"/>
                  <a:gd name="T1" fmla="*/ 1 h 446"/>
                  <a:gd name="T2" fmla="*/ 2 w 1173"/>
                  <a:gd name="T3" fmla="*/ 4 h 446"/>
                  <a:gd name="T4" fmla="*/ 0 w 1173"/>
                  <a:gd name="T5" fmla="*/ 21 h 446"/>
                  <a:gd name="T6" fmla="*/ 8 w 1173"/>
                  <a:gd name="T7" fmla="*/ 20 h 446"/>
                  <a:gd name="T8" fmla="*/ 13 w 1173"/>
                  <a:gd name="T9" fmla="*/ 19 h 446"/>
                  <a:gd name="T10" fmla="*/ 23 w 1173"/>
                  <a:gd name="T11" fmla="*/ 19 h 446"/>
                  <a:gd name="T12" fmla="*/ 31 w 1173"/>
                  <a:gd name="T13" fmla="*/ 19 h 446"/>
                  <a:gd name="T14" fmla="*/ 36 w 1173"/>
                  <a:gd name="T15" fmla="*/ 20 h 446"/>
                  <a:gd name="T16" fmla="*/ 45 w 1173"/>
                  <a:gd name="T17" fmla="*/ 21 h 446"/>
                  <a:gd name="T18" fmla="*/ 51 w 1173"/>
                  <a:gd name="T19" fmla="*/ 22 h 446"/>
                  <a:gd name="T20" fmla="*/ 55 w 1173"/>
                  <a:gd name="T21" fmla="*/ 23 h 446"/>
                  <a:gd name="T22" fmla="*/ 59 w 1173"/>
                  <a:gd name="T23" fmla="*/ 24 h 446"/>
                  <a:gd name="T24" fmla="*/ 64 w 1173"/>
                  <a:gd name="T25" fmla="*/ 26 h 446"/>
                  <a:gd name="T26" fmla="*/ 66 w 1173"/>
                  <a:gd name="T27" fmla="*/ 27 h 446"/>
                  <a:gd name="T28" fmla="*/ 68 w 1173"/>
                  <a:gd name="T29" fmla="*/ 28 h 446"/>
                  <a:gd name="T30" fmla="*/ 74 w 1173"/>
                  <a:gd name="T31" fmla="*/ 14 h 446"/>
                  <a:gd name="T32" fmla="*/ 52 w 1173"/>
                  <a:gd name="T33" fmla="*/ 6 h 446"/>
                  <a:gd name="T34" fmla="*/ 30 w 1173"/>
                  <a:gd name="T35" fmla="*/ 2 h 446"/>
                  <a:gd name="T36" fmla="*/ 13 w 1173"/>
                  <a:gd name="T37" fmla="*/ 0 h 446"/>
                  <a:gd name="T38" fmla="*/ 1 w 1173"/>
                  <a:gd name="T39" fmla="*/ 1 h 4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73"/>
                  <a:gd name="T61" fmla="*/ 0 h 446"/>
                  <a:gd name="T62" fmla="*/ 1173 w 1173"/>
                  <a:gd name="T63" fmla="*/ 446 h 44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73" h="446">
                    <a:moveTo>
                      <a:pt x="15" y="8"/>
                    </a:moveTo>
                    <a:lnTo>
                      <a:pt x="28" y="49"/>
                    </a:lnTo>
                    <a:lnTo>
                      <a:pt x="0" y="321"/>
                    </a:lnTo>
                    <a:lnTo>
                      <a:pt x="115" y="306"/>
                    </a:lnTo>
                    <a:lnTo>
                      <a:pt x="208" y="298"/>
                    </a:lnTo>
                    <a:lnTo>
                      <a:pt x="354" y="296"/>
                    </a:lnTo>
                    <a:lnTo>
                      <a:pt x="488" y="300"/>
                    </a:lnTo>
                    <a:lnTo>
                      <a:pt x="563" y="305"/>
                    </a:lnTo>
                    <a:lnTo>
                      <a:pt x="705" y="327"/>
                    </a:lnTo>
                    <a:lnTo>
                      <a:pt x="805" y="345"/>
                    </a:lnTo>
                    <a:lnTo>
                      <a:pt x="869" y="359"/>
                    </a:lnTo>
                    <a:lnTo>
                      <a:pt x="933" y="377"/>
                    </a:lnTo>
                    <a:lnTo>
                      <a:pt x="1016" y="411"/>
                    </a:lnTo>
                    <a:lnTo>
                      <a:pt x="1055" y="430"/>
                    </a:lnTo>
                    <a:lnTo>
                      <a:pt x="1083" y="446"/>
                    </a:lnTo>
                    <a:lnTo>
                      <a:pt x="1173" y="220"/>
                    </a:lnTo>
                    <a:lnTo>
                      <a:pt x="822" y="95"/>
                    </a:lnTo>
                    <a:lnTo>
                      <a:pt x="475" y="17"/>
                    </a:lnTo>
                    <a:lnTo>
                      <a:pt x="205" y="0"/>
                    </a:lnTo>
                    <a:lnTo>
                      <a:pt x="15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59403" name="Freeform 69"/>
              <p:cNvSpPr>
                <a:spLocks/>
              </p:cNvSpPr>
              <p:nvPr/>
            </p:nvSpPr>
            <p:spPr bwMode="auto">
              <a:xfrm>
                <a:off x="4606" y="-1"/>
                <a:ext cx="727" cy="413"/>
              </a:xfrm>
              <a:custGeom>
                <a:avLst/>
                <a:gdLst>
                  <a:gd name="T0" fmla="*/ 0 w 1452"/>
                  <a:gd name="T1" fmla="*/ 0 h 827"/>
                  <a:gd name="T2" fmla="*/ 91 w 1452"/>
                  <a:gd name="T3" fmla="*/ 0 h 827"/>
                  <a:gd name="T4" fmla="*/ 81 w 1452"/>
                  <a:gd name="T5" fmla="*/ 51 h 827"/>
                  <a:gd name="T6" fmla="*/ 76 w 1452"/>
                  <a:gd name="T7" fmla="*/ 49 h 827"/>
                  <a:gd name="T8" fmla="*/ 67 w 1452"/>
                  <a:gd name="T9" fmla="*/ 44 h 827"/>
                  <a:gd name="T10" fmla="*/ 62 w 1452"/>
                  <a:gd name="T11" fmla="*/ 42 h 827"/>
                  <a:gd name="T12" fmla="*/ 60 w 1452"/>
                  <a:gd name="T13" fmla="*/ 41 h 827"/>
                  <a:gd name="T14" fmla="*/ 55 w 1452"/>
                  <a:gd name="T15" fmla="*/ 40 h 827"/>
                  <a:gd name="T16" fmla="*/ 51 w 1452"/>
                  <a:gd name="T17" fmla="*/ 39 h 827"/>
                  <a:gd name="T18" fmla="*/ 47 w 1452"/>
                  <a:gd name="T19" fmla="*/ 38 h 827"/>
                  <a:gd name="T20" fmla="*/ 43 w 1452"/>
                  <a:gd name="T21" fmla="*/ 36 h 827"/>
                  <a:gd name="T22" fmla="*/ 36 w 1452"/>
                  <a:gd name="T23" fmla="*/ 35 h 827"/>
                  <a:gd name="T24" fmla="*/ 29 w 1452"/>
                  <a:gd name="T25" fmla="*/ 34 h 827"/>
                  <a:gd name="T26" fmla="*/ 22 w 1452"/>
                  <a:gd name="T27" fmla="*/ 33 h 827"/>
                  <a:gd name="T28" fmla="*/ 16 w 1452"/>
                  <a:gd name="T29" fmla="*/ 33 h 827"/>
                  <a:gd name="T30" fmla="*/ 9 w 1452"/>
                  <a:gd name="T31" fmla="*/ 33 h 827"/>
                  <a:gd name="T32" fmla="*/ 3 w 1452"/>
                  <a:gd name="T33" fmla="*/ 33 h 827"/>
                  <a:gd name="T34" fmla="*/ 0 w 1452"/>
                  <a:gd name="T35" fmla="*/ 0 h 82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52"/>
                  <a:gd name="T55" fmla="*/ 0 h 827"/>
                  <a:gd name="T56" fmla="*/ 1452 w 1452"/>
                  <a:gd name="T57" fmla="*/ 827 h 82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52" h="827">
                    <a:moveTo>
                      <a:pt x="0" y="0"/>
                    </a:moveTo>
                    <a:lnTo>
                      <a:pt x="1452" y="0"/>
                    </a:lnTo>
                    <a:lnTo>
                      <a:pt x="1286" y="827"/>
                    </a:lnTo>
                    <a:lnTo>
                      <a:pt x="1215" y="784"/>
                    </a:lnTo>
                    <a:lnTo>
                      <a:pt x="1064" y="715"/>
                    </a:lnTo>
                    <a:lnTo>
                      <a:pt x="983" y="680"/>
                    </a:lnTo>
                    <a:lnTo>
                      <a:pt x="946" y="664"/>
                    </a:lnTo>
                    <a:lnTo>
                      <a:pt x="870" y="641"/>
                    </a:lnTo>
                    <a:lnTo>
                      <a:pt x="813" y="627"/>
                    </a:lnTo>
                    <a:lnTo>
                      <a:pt x="746" y="609"/>
                    </a:lnTo>
                    <a:lnTo>
                      <a:pt x="673" y="587"/>
                    </a:lnTo>
                    <a:lnTo>
                      <a:pt x="564" y="563"/>
                    </a:lnTo>
                    <a:lnTo>
                      <a:pt x="462" y="548"/>
                    </a:lnTo>
                    <a:lnTo>
                      <a:pt x="337" y="535"/>
                    </a:lnTo>
                    <a:lnTo>
                      <a:pt x="246" y="531"/>
                    </a:lnTo>
                    <a:lnTo>
                      <a:pt x="132" y="531"/>
                    </a:lnTo>
                    <a:lnTo>
                      <a:pt x="39" y="5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pic>
        <p:nvPicPr>
          <p:cNvPr id="59398" name="Picture 71" descr="BD0491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4270375"/>
            <a:ext cx="221297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599A8-44AE-4A61-BF11-C544E5FFCA4A}" type="slidenum">
              <a:rPr lang="nl-NL"/>
              <a:pPr>
                <a:defRPr/>
              </a:pPr>
              <a:t>57</a:t>
            </a:fld>
            <a:endParaRPr lang="nl-NL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Time management tips</a:t>
            </a:r>
          </a:p>
        </p:txBody>
      </p:sp>
      <p:sp>
        <p:nvSpPr>
          <p:cNvPr id="60420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3338" y="1752600"/>
            <a:ext cx="9110662" cy="4114800"/>
          </a:xfrm>
        </p:spPr>
        <p:txBody>
          <a:bodyPr/>
          <a:lstStyle/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Begin de dag met opstellen van actielijst</a:t>
            </a:r>
          </a:p>
          <a:p>
            <a:pPr lvl="3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kost 10 minuten</a:t>
            </a:r>
          </a:p>
          <a:p>
            <a:pPr lvl="3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puntsgewijs in agenda noteren, aftekenen indien gereed</a:t>
            </a:r>
          </a:p>
          <a:p>
            <a:pPr lvl="3" eaLnBrk="1" hangingPunct="1">
              <a:lnSpc>
                <a:spcPct val="90000"/>
              </a:lnSpc>
            </a:pPr>
            <a:r>
              <a:rPr lang="nl-NL" altLang="nl-NL" sz="1800" smtClean="0">
                <a:latin typeface="Arial" charset="0"/>
              </a:rPr>
              <a:t>maak elke dag een of meer taken af u af kunt krijgen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Noteer in agenda actiepunten voor de toekomst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Doe moeilijke dingen op momenten waarop u fit bent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Probeer actiepunten zo snel mogelijk af te handelen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Houdt contacten kort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Wees betrouwbaar in afspraken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Probeer weinig fouten te maken, fouten herstellen kost veel tijd!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Zorg voor een opgeruimde werkplek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Selecteer de bijeenkomsten waar u heen gaat</a:t>
            </a:r>
          </a:p>
          <a:p>
            <a:pPr marL="666750" lvl="2" indent="285750" eaLnBrk="1" hangingPunct="1">
              <a:lnSpc>
                <a:spcPct val="90000"/>
              </a:lnSpc>
            </a:pPr>
            <a:r>
              <a:rPr lang="nl-NL" altLang="nl-NL" sz="2000" smtClean="0">
                <a:latin typeface="Arial" charset="0"/>
              </a:rPr>
              <a:t>Lees alleen zaken die de moeite waard zijn</a:t>
            </a:r>
          </a:p>
        </p:txBody>
      </p:sp>
      <p:graphicFrame>
        <p:nvGraphicFramePr>
          <p:cNvPr id="60421" name="Object 1024"/>
          <p:cNvGraphicFramePr>
            <a:graphicFrameLocks noChangeAspect="1"/>
          </p:cNvGraphicFramePr>
          <p:nvPr/>
        </p:nvGraphicFramePr>
        <p:xfrm>
          <a:off x="6999288" y="609600"/>
          <a:ext cx="1839912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Clip" r:id="rId3" imgW="857707" imgH="808330" progId="MS_ClipArt_Gallery.2">
                  <p:embed/>
                </p:oleObj>
              </mc:Choice>
              <mc:Fallback>
                <p:oleObj name="Clip" r:id="rId3" imgW="857707" imgH="80833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9288" y="609600"/>
                        <a:ext cx="1839912" cy="173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C5B00F-7EF9-4442-B832-41938507D495}" type="slidenum">
              <a:rPr lang="nl-NL"/>
              <a:pPr>
                <a:defRPr/>
              </a:pPr>
              <a:t>58</a:t>
            </a:fld>
            <a:endParaRPr lang="nl-NL"/>
          </a:p>
        </p:txBody>
      </p:sp>
      <p:sp>
        <p:nvSpPr>
          <p:cNvPr id="61443" name="Rectangle 1069"/>
          <p:cNvSpPr>
            <a:spLocks noChangeArrowheads="1"/>
          </p:cNvSpPr>
          <p:nvPr/>
        </p:nvSpPr>
        <p:spPr bwMode="auto">
          <a:xfrm>
            <a:off x="765175" y="1600200"/>
            <a:ext cx="8131175" cy="4816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800" b="0">
              <a:latin typeface="Times New Roman" charset="0"/>
            </a:endParaRPr>
          </a:p>
        </p:txBody>
      </p:sp>
      <p:sp>
        <p:nvSpPr>
          <p:cNvPr id="61444" name="Rectangle 1026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Time management Matrix</a:t>
            </a:r>
          </a:p>
        </p:txBody>
      </p:sp>
      <p:sp>
        <p:nvSpPr>
          <p:cNvPr id="61445" name="Text Box 1061"/>
          <p:cNvSpPr txBox="1">
            <a:spLocks noChangeArrowheads="1"/>
          </p:cNvSpPr>
          <p:nvPr/>
        </p:nvSpPr>
        <p:spPr bwMode="auto">
          <a:xfrm>
            <a:off x="1600200" y="2228850"/>
            <a:ext cx="2720975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>
                <a:latin typeface="Times New Roman" charset="0"/>
              </a:rPr>
              <a:t>Activiteiten</a:t>
            </a:r>
            <a:endParaRPr lang="nl-NL" altLang="nl-NL" sz="1800" b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Crises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Urgente problemen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Projecten met deadline</a:t>
            </a:r>
          </a:p>
        </p:txBody>
      </p:sp>
      <p:sp>
        <p:nvSpPr>
          <p:cNvPr id="61446" name="Text Box 1063"/>
          <p:cNvSpPr txBox="1">
            <a:spLocks noChangeArrowheads="1"/>
          </p:cNvSpPr>
          <p:nvPr/>
        </p:nvSpPr>
        <p:spPr bwMode="auto">
          <a:xfrm>
            <a:off x="5051425" y="2228850"/>
            <a:ext cx="3559175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>
                <a:latin typeface="Times New Roman" charset="0"/>
              </a:rPr>
              <a:t>Activiteiten</a:t>
            </a:r>
            <a:endParaRPr lang="nl-NL" altLang="nl-NL" sz="1800" b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Voorzorgsmaatregelen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Werken aan relaties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Nieuwe mogelijkheden onderzoeken</a:t>
            </a:r>
          </a:p>
        </p:txBody>
      </p:sp>
      <p:sp>
        <p:nvSpPr>
          <p:cNvPr id="61447" name="Text Box 1064"/>
          <p:cNvSpPr txBox="1">
            <a:spLocks noChangeArrowheads="1"/>
          </p:cNvSpPr>
          <p:nvPr/>
        </p:nvSpPr>
        <p:spPr bwMode="auto">
          <a:xfrm>
            <a:off x="1600200" y="3962400"/>
            <a:ext cx="272097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>
                <a:latin typeface="Times New Roman" charset="0"/>
              </a:rPr>
              <a:t>Activiteiten</a:t>
            </a:r>
            <a:endParaRPr lang="nl-NL" altLang="nl-NL" sz="1800" b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Interrupties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Sommige telefoontjes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Sommige post &amp; rapporten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Sommige vergaderingen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Aanstaande kwesties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Aardigheden tov anderen</a:t>
            </a:r>
          </a:p>
        </p:txBody>
      </p:sp>
      <p:sp>
        <p:nvSpPr>
          <p:cNvPr id="61448" name="Text Box 1065"/>
          <p:cNvSpPr txBox="1">
            <a:spLocks noChangeArrowheads="1"/>
          </p:cNvSpPr>
          <p:nvPr/>
        </p:nvSpPr>
        <p:spPr bwMode="auto">
          <a:xfrm>
            <a:off x="5051425" y="3962400"/>
            <a:ext cx="272097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>
                <a:latin typeface="Times New Roman" charset="0"/>
              </a:rPr>
              <a:t>Activiteiten</a:t>
            </a:r>
            <a:endParaRPr lang="nl-NL" altLang="nl-NL" sz="1800" b="0"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Beuzelarijen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Sommige telefoontjes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Sommige post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Tijdverdrijf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Aanstaande kwesties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nl-NL" altLang="nl-NL" sz="1800" b="0">
                <a:latin typeface="Times New Roman" charset="0"/>
              </a:rPr>
              <a:t>Plezierige activiteiten</a:t>
            </a:r>
          </a:p>
        </p:txBody>
      </p:sp>
      <p:sp>
        <p:nvSpPr>
          <p:cNvPr id="61449" name="Text Box 1067"/>
          <p:cNvSpPr txBox="1">
            <a:spLocks noChangeArrowheads="1"/>
          </p:cNvSpPr>
          <p:nvPr/>
        </p:nvSpPr>
        <p:spPr bwMode="auto">
          <a:xfrm rot="-5400000">
            <a:off x="225425" y="2593975"/>
            <a:ext cx="168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Times New Roman" charset="0"/>
              </a:rPr>
              <a:t>Belangrijk</a:t>
            </a:r>
            <a:endParaRPr lang="nl-NL" altLang="nl-NL" sz="2800">
              <a:latin typeface="Times New Roman" charset="0"/>
            </a:endParaRPr>
          </a:p>
        </p:txBody>
      </p:sp>
      <p:sp>
        <p:nvSpPr>
          <p:cNvPr id="61450" name="Text Box 1068"/>
          <p:cNvSpPr txBox="1">
            <a:spLocks noChangeArrowheads="1"/>
          </p:cNvSpPr>
          <p:nvPr/>
        </p:nvSpPr>
        <p:spPr bwMode="auto">
          <a:xfrm rot="-5400000">
            <a:off x="-57943" y="4920456"/>
            <a:ext cx="2203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Times New Roman" charset="0"/>
              </a:rPr>
              <a:t>Niet</a:t>
            </a:r>
            <a:r>
              <a:rPr lang="nl-NL" altLang="nl-NL" sz="2800">
                <a:latin typeface="Times New Roman" charset="0"/>
              </a:rPr>
              <a:t> </a:t>
            </a:r>
            <a:r>
              <a:rPr lang="nl-NL" altLang="nl-NL" sz="2400">
                <a:latin typeface="Times New Roman" charset="0"/>
              </a:rPr>
              <a:t>Belangrijk</a:t>
            </a:r>
            <a:endParaRPr lang="nl-NL" altLang="nl-NL" sz="2800">
              <a:latin typeface="Times New Roman" charset="0"/>
            </a:endParaRPr>
          </a:p>
        </p:txBody>
      </p:sp>
      <p:sp>
        <p:nvSpPr>
          <p:cNvPr id="61451" name="Text Box 1071"/>
          <p:cNvSpPr txBox="1">
            <a:spLocks noChangeArrowheads="1"/>
          </p:cNvSpPr>
          <p:nvPr/>
        </p:nvSpPr>
        <p:spPr bwMode="auto">
          <a:xfrm>
            <a:off x="1622425" y="1584325"/>
            <a:ext cx="142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Times New Roman" charset="0"/>
              </a:rPr>
              <a:t>Dringend</a:t>
            </a:r>
          </a:p>
        </p:txBody>
      </p:sp>
      <p:sp>
        <p:nvSpPr>
          <p:cNvPr id="61452" name="Text Box 1072"/>
          <p:cNvSpPr txBox="1">
            <a:spLocks noChangeArrowheads="1"/>
          </p:cNvSpPr>
          <p:nvPr/>
        </p:nvSpPr>
        <p:spPr bwMode="auto">
          <a:xfrm>
            <a:off x="5051425" y="1584325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Times New Roman" charset="0"/>
              </a:rPr>
              <a:t>Niet dringend</a:t>
            </a:r>
          </a:p>
        </p:txBody>
      </p:sp>
      <p:sp>
        <p:nvSpPr>
          <p:cNvPr id="61453" name="Line 1073"/>
          <p:cNvSpPr>
            <a:spLocks noChangeShapeType="1"/>
          </p:cNvSpPr>
          <p:nvPr/>
        </p:nvSpPr>
        <p:spPr bwMode="auto">
          <a:xfrm>
            <a:off x="4724400" y="1600200"/>
            <a:ext cx="0" cy="481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1454" name="Line 1074"/>
          <p:cNvSpPr>
            <a:spLocks noChangeShapeType="1"/>
          </p:cNvSpPr>
          <p:nvPr/>
        </p:nvSpPr>
        <p:spPr bwMode="auto">
          <a:xfrm>
            <a:off x="1295400" y="1622425"/>
            <a:ext cx="0" cy="481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1455" name="Line 1075"/>
          <p:cNvSpPr>
            <a:spLocks noChangeShapeType="1"/>
          </p:cNvSpPr>
          <p:nvPr/>
        </p:nvSpPr>
        <p:spPr bwMode="auto">
          <a:xfrm>
            <a:off x="765175" y="2041525"/>
            <a:ext cx="8131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1456" name="Line 1076"/>
          <p:cNvSpPr>
            <a:spLocks noChangeShapeType="1"/>
          </p:cNvSpPr>
          <p:nvPr/>
        </p:nvSpPr>
        <p:spPr bwMode="auto">
          <a:xfrm>
            <a:off x="765175" y="3794125"/>
            <a:ext cx="8131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624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F78EC-6C3D-4AC4-B861-3C3EBC84608C}" type="slidenum">
              <a:rPr lang="nl-NL" smtClean="0"/>
              <a:pPr>
                <a:defRPr/>
              </a:pPr>
              <a:t>59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ECB4C-8FC7-42D6-A88A-834AEE2F5DBE}" type="slidenum">
              <a:rPr lang="nl-NL"/>
              <a:pPr>
                <a:defRPr/>
              </a:pPr>
              <a:t>6</a:t>
            </a:fld>
            <a:endParaRPr lang="nl-NL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blackWhite">
          <a:xfrm>
            <a:off x="2520950" y="1987550"/>
            <a:ext cx="5016500" cy="3568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800" b="0">
              <a:latin typeface="Times New Roman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Voorbeelden van projecten</a:t>
            </a:r>
            <a:endParaRPr lang="nl-NL" altLang="nl-NL" sz="3200" b="1" i="1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590800" y="2057400"/>
            <a:ext cx="4953000" cy="4114800"/>
          </a:xfrm>
          <a:noFill/>
        </p:spPr>
        <p:txBody>
          <a:bodyPr/>
          <a:lstStyle/>
          <a:p>
            <a:r>
              <a:rPr lang="nl-NL" altLang="nl-NL" sz="1800" smtClean="0"/>
              <a:t>Bouwen van een brug, gebouw, schip</a:t>
            </a:r>
          </a:p>
          <a:p>
            <a:r>
              <a:rPr lang="nl-NL" altLang="nl-NL" sz="1800" smtClean="0"/>
              <a:t>Doen van een marktonderzoek</a:t>
            </a:r>
          </a:p>
          <a:p>
            <a:r>
              <a:rPr lang="nl-NL" altLang="nl-NL" sz="1800" smtClean="0"/>
              <a:t>Maken van een computerprogramma</a:t>
            </a:r>
          </a:p>
          <a:p>
            <a:r>
              <a:rPr lang="nl-NL" altLang="nl-NL" sz="1800" smtClean="0"/>
              <a:t>Reorganiseren van een bedrijf</a:t>
            </a:r>
          </a:p>
          <a:p>
            <a:r>
              <a:rPr lang="nl-NL" altLang="nl-NL" sz="1800" smtClean="0"/>
              <a:t>Invoeren van computerprogramma</a:t>
            </a:r>
          </a:p>
          <a:p>
            <a:r>
              <a:rPr lang="nl-NL" altLang="nl-NL" sz="1800" smtClean="0"/>
              <a:t>Inrichten van een groot magazijn</a:t>
            </a:r>
          </a:p>
          <a:p>
            <a:r>
              <a:rPr lang="nl-NL" altLang="nl-NL" sz="1800" smtClean="0"/>
              <a:t>Bouwen van een fabriek</a:t>
            </a:r>
          </a:p>
          <a:p>
            <a:r>
              <a:rPr lang="nl-NL" altLang="nl-NL" sz="1800" smtClean="0"/>
              <a:t>Het maken van een film</a:t>
            </a:r>
          </a:p>
          <a:p>
            <a:r>
              <a:rPr lang="nl-NL" altLang="nl-NL" sz="1800" smtClean="0"/>
              <a:t>Het openen van een nieuw filiaal</a:t>
            </a:r>
          </a:p>
          <a:p>
            <a:r>
              <a:rPr lang="nl-NL" altLang="nl-NL" sz="1800" smtClean="0"/>
              <a:t>Het ontwikkelen van een nieuw product</a:t>
            </a:r>
          </a:p>
        </p:txBody>
      </p:sp>
      <p:grpSp>
        <p:nvGrpSpPr>
          <p:cNvPr id="8198" name="Group 11"/>
          <p:cNvGrpSpPr>
            <a:grpSpLocks/>
          </p:cNvGrpSpPr>
          <p:nvPr/>
        </p:nvGrpSpPr>
        <p:grpSpPr bwMode="auto">
          <a:xfrm>
            <a:off x="690563" y="2192338"/>
            <a:ext cx="1216025" cy="3219450"/>
            <a:chOff x="435" y="1381"/>
            <a:chExt cx="766" cy="2028"/>
          </a:xfrm>
        </p:grpSpPr>
        <p:sp>
          <p:nvSpPr>
            <p:cNvPr id="8200" name="Freeform 5"/>
            <p:cNvSpPr>
              <a:spLocks/>
            </p:cNvSpPr>
            <p:nvPr/>
          </p:nvSpPr>
          <p:spPr bwMode="auto">
            <a:xfrm>
              <a:off x="577" y="1715"/>
              <a:ext cx="385" cy="354"/>
            </a:xfrm>
            <a:custGeom>
              <a:avLst/>
              <a:gdLst>
                <a:gd name="T0" fmla="*/ 251 w 385"/>
                <a:gd name="T1" fmla="*/ 101 h 354"/>
                <a:gd name="T2" fmla="*/ 202 w 385"/>
                <a:gd name="T3" fmla="*/ 36 h 354"/>
                <a:gd name="T4" fmla="*/ 154 w 385"/>
                <a:gd name="T5" fmla="*/ 0 h 354"/>
                <a:gd name="T6" fmla="*/ 97 w 385"/>
                <a:gd name="T7" fmla="*/ 0 h 354"/>
                <a:gd name="T8" fmla="*/ 36 w 385"/>
                <a:gd name="T9" fmla="*/ 23 h 354"/>
                <a:gd name="T10" fmla="*/ 8 w 385"/>
                <a:gd name="T11" fmla="*/ 62 h 354"/>
                <a:gd name="T12" fmla="*/ 0 w 385"/>
                <a:gd name="T13" fmla="*/ 115 h 354"/>
                <a:gd name="T14" fmla="*/ 8 w 385"/>
                <a:gd name="T15" fmla="*/ 185 h 354"/>
                <a:gd name="T16" fmla="*/ 46 w 385"/>
                <a:gd name="T17" fmla="*/ 265 h 354"/>
                <a:gd name="T18" fmla="*/ 112 w 385"/>
                <a:gd name="T19" fmla="*/ 318 h 354"/>
                <a:gd name="T20" fmla="*/ 163 w 385"/>
                <a:gd name="T21" fmla="*/ 344 h 354"/>
                <a:gd name="T22" fmla="*/ 217 w 385"/>
                <a:gd name="T23" fmla="*/ 353 h 354"/>
                <a:gd name="T24" fmla="*/ 259 w 385"/>
                <a:gd name="T25" fmla="*/ 339 h 354"/>
                <a:gd name="T26" fmla="*/ 283 w 385"/>
                <a:gd name="T27" fmla="*/ 318 h 354"/>
                <a:gd name="T28" fmla="*/ 297 w 385"/>
                <a:gd name="T29" fmla="*/ 265 h 354"/>
                <a:gd name="T30" fmla="*/ 293 w 385"/>
                <a:gd name="T31" fmla="*/ 203 h 354"/>
                <a:gd name="T32" fmla="*/ 277 w 385"/>
                <a:gd name="T33" fmla="*/ 150 h 354"/>
                <a:gd name="T34" fmla="*/ 372 w 385"/>
                <a:gd name="T35" fmla="*/ 101 h 354"/>
                <a:gd name="T36" fmla="*/ 384 w 385"/>
                <a:gd name="T37" fmla="*/ 80 h 354"/>
                <a:gd name="T38" fmla="*/ 372 w 385"/>
                <a:gd name="T39" fmla="*/ 71 h 354"/>
                <a:gd name="T40" fmla="*/ 268 w 385"/>
                <a:gd name="T41" fmla="*/ 128 h 354"/>
                <a:gd name="T42" fmla="*/ 251 w 385"/>
                <a:gd name="T43" fmla="*/ 101 h 3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5"/>
                <a:gd name="T67" fmla="*/ 0 h 354"/>
                <a:gd name="T68" fmla="*/ 385 w 385"/>
                <a:gd name="T69" fmla="*/ 354 h 3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5" h="354">
                  <a:moveTo>
                    <a:pt x="251" y="101"/>
                  </a:moveTo>
                  <a:lnTo>
                    <a:pt x="202" y="36"/>
                  </a:lnTo>
                  <a:lnTo>
                    <a:pt x="154" y="0"/>
                  </a:lnTo>
                  <a:lnTo>
                    <a:pt x="97" y="0"/>
                  </a:lnTo>
                  <a:lnTo>
                    <a:pt x="36" y="23"/>
                  </a:lnTo>
                  <a:lnTo>
                    <a:pt x="8" y="62"/>
                  </a:lnTo>
                  <a:lnTo>
                    <a:pt x="0" y="115"/>
                  </a:lnTo>
                  <a:lnTo>
                    <a:pt x="8" y="185"/>
                  </a:lnTo>
                  <a:lnTo>
                    <a:pt x="46" y="265"/>
                  </a:lnTo>
                  <a:lnTo>
                    <a:pt x="112" y="318"/>
                  </a:lnTo>
                  <a:lnTo>
                    <a:pt x="163" y="344"/>
                  </a:lnTo>
                  <a:lnTo>
                    <a:pt x="217" y="353"/>
                  </a:lnTo>
                  <a:lnTo>
                    <a:pt x="259" y="339"/>
                  </a:lnTo>
                  <a:lnTo>
                    <a:pt x="283" y="318"/>
                  </a:lnTo>
                  <a:lnTo>
                    <a:pt x="297" y="265"/>
                  </a:lnTo>
                  <a:lnTo>
                    <a:pt x="293" y="203"/>
                  </a:lnTo>
                  <a:lnTo>
                    <a:pt x="277" y="150"/>
                  </a:lnTo>
                  <a:lnTo>
                    <a:pt x="372" y="101"/>
                  </a:lnTo>
                  <a:lnTo>
                    <a:pt x="384" y="80"/>
                  </a:lnTo>
                  <a:lnTo>
                    <a:pt x="372" y="71"/>
                  </a:lnTo>
                  <a:lnTo>
                    <a:pt x="268" y="128"/>
                  </a:lnTo>
                  <a:lnTo>
                    <a:pt x="251" y="10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201" name="Freeform 6"/>
            <p:cNvSpPr>
              <a:spLocks/>
            </p:cNvSpPr>
            <p:nvPr/>
          </p:nvSpPr>
          <p:spPr bwMode="auto">
            <a:xfrm>
              <a:off x="850" y="1381"/>
              <a:ext cx="342" cy="788"/>
            </a:xfrm>
            <a:custGeom>
              <a:avLst/>
              <a:gdLst>
                <a:gd name="T0" fmla="*/ 94 w 342"/>
                <a:gd name="T1" fmla="*/ 664 h 788"/>
                <a:gd name="T2" fmla="*/ 32 w 342"/>
                <a:gd name="T3" fmla="*/ 707 h 788"/>
                <a:gd name="T4" fmla="*/ 13 w 342"/>
                <a:gd name="T5" fmla="*/ 721 h 788"/>
                <a:gd name="T6" fmla="*/ 0 w 342"/>
                <a:gd name="T7" fmla="*/ 752 h 788"/>
                <a:gd name="T8" fmla="*/ 18 w 342"/>
                <a:gd name="T9" fmla="*/ 782 h 788"/>
                <a:gd name="T10" fmla="*/ 36 w 342"/>
                <a:gd name="T11" fmla="*/ 787 h 788"/>
                <a:gd name="T12" fmla="*/ 94 w 342"/>
                <a:gd name="T13" fmla="*/ 770 h 788"/>
                <a:gd name="T14" fmla="*/ 179 w 342"/>
                <a:gd name="T15" fmla="*/ 707 h 788"/>
                <a:gd name="T16" fmla="*/ 256 w 342"/>
                <a:gd name="T17" fmla="*/ 633 h 788"/>
                <a:gd name="T18" fmla="*/ 336 w 342"/>
                <a:gd name="T19" fmla="*/ 549 h 788"/>
                <a:gd name="T20" fmla="*/ 341 w 342"/>
                <a:gd name="T21" fmla="*/ 514 h 788"/>
                <a:gd name="T22" fmla="*/ 341 w 342"/>
                <a:gd name="T23" fmla="*/ 418 h 788"/>
                <a:gd name="T24" fmla="*/ 317 w 342"/>
                <a:gd name="T25" fmla="*/ 269 h 788"/>
                <a:gd name="T26" fmla="*/ 332 w 342"/>
                <a:gd name="T27" fmla="*/ 181 h 788"/>
                <a:gd name="T28" fmla="*/ 341 w 342"/>
                <a:gd name="T29" fmla="*/ 145 h 788"/>
                <a:gd name="T30" fmla="*/ 327 w 342"/>
                <a:gd name="T31" fmla="*/ 128 h 788"/>
                <a:gd name="T32" fmla="*/ 294 w 342"/>
                <a:gd name="T33" fmla="*/ 110 h 788"/>
                <a:gd name="T34" fmla="*/ 269 w 342"/>
                <a:gd name="T35" fmla="*/ 97 h 788"/>
                <a:gd name="T36" fmla="*/ 284 w 342"/>
                <a:gd name="T37" fmla="*/ 18 h 788"/>
                <a:gd name="T38" fmla="*/ 273 w 342"/>
                <a:gd name="T39" fmla="*/ 0 h 788"/>
                <a:gd name="T40" fmla="*/ 256 w 342"/>
                <a:gd name="T41" fmla="*/ 5 h 788"/>
                <a:gd name="T42" fmla="*/ 246 w 342"/>
                <a:gd name="T43" fmla="*/ 106 h 788"/>
                <a:gd name="T44" fmla="*/ 237 w 342"/>
                <a:gd name="T45" fmla="*/ 132 h 788"/>
                <a:gd name="T46" fmla="*/ 233 w 342"/>
                <a:gd name="T47" fmla="*/ 149 h 788"/>
                <a:gd name="T48" fmla="*/ 193 w 342"/>
                <a:gd name="T49" fmla="*/ 136 h 788"/>
                <a:gd name="T50" fmla="*/ 166 w 342"/>
                <a:gd name="T51" fmla="*/ 136 h 788"/>
                <a:gd name="T52" fmla="*/ 166 w 342"/>
                <a:gd name="T53" fmla="*/ 153 h 788"/>
                <a:gd name="T54" fmla="*/ 183 w 342"/>
                <a:gd name="T55" fmla="*/ 167 h 788"/>
                <a:gd name="T56" fmla="*/ 217 w 342"/>
                <a:gd name="T57" fmla="*/ 167 h 788"/>
                <a:gd name="T58" fmla="*/ 241 w 342"/>
                <a:gd name="T59" fmla="*/ 185 h 788"/>
                <a:gd name="T60" fmla="*/ 260 w 342"/>
                <a:gd name="T61" fmla="*/ 216 h 788"/>
                <a:gd name="T62" fmla="*/ 278 w 342"/>
                <a:gd name="T63" fmla="*/ 263 h 788"/>
                <a:gd name="T64" fmla="*/ 294 w 342"/>
                <a:gd name="T65" fmla="*/ 361 h 788"/>
                <a:gd name="T66" fmla="*/ 294 w 342"/>
                <a:gd name="T67" fmla="*/ 449 h 788"/>
                <a:gd name="T68" fmla="*/ 284 w 342"/>
                <a:gd name="T69" fmla="*/ 519 h 788"/>
                <a:gd name="T70" fmla="*/ 265 w 342"/>
                <a:gd name="T71" fmla="*/ 549 h 788"/>
                <a:gd name="T72" fmla="*/ 198 w 342"/>
                <a:gd name="T73" fmla="*/ 594 h 788"/>
                <a:gd name="T74" fmla="*/ 126 w 342"/>
                <a:gd name="T75" fmla="*/ 633 h 788"/>
                <a:gd name="T76" fmla="*/ 94 w 342"/>
                <a:gd name="T77" fmla="*/ 664 h 78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42"/>
                <a:gd name="T118" fmla="*/ 0 h 788"/>
                <a:gd name="T119" fmla="*/ 342 w 342"/>
                <a:gd name="T120" fmla="*/ 788 h 78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42" h="788">
                  <a:moveTo>
                    <a:pt x="94" y="664"/>
                  </a:moveTo>
                  <a:lnTo>
                    <a:pt x="32" y="707"/>
                  </a:lnTo>
                  <a:lnTo>
                    <a:pt x="13" y="721"/>
                  </a:lnTo>
                  <a:lnTo>
                    <a:pt x="0" y="752"/>
                  </a:lnTo>
                  <a:lnTo>
                    <a:pt x="18" y="782"/>
                  </a:lnTo>
                  <a:lnTo>
                    <a:pt x="36" y="787"/>
                  </a:lnTo>
                  <a:lnTo>
                    <a:pt x="94" y="770"/>
                  </a:lnTo>
                  <a:lnTo>
                    <a:pt x="179" y="707"/>
                  </a:lnTo>
                  <a:lnTo>
                    <a:pt x="256" y="633"/>
                  </a:lnTo>
                  <a:lnTo>
                    <a:pt x="336" y="549"/>
                  </a:lnTo>
                  <a:lnTo>
                    <a:pt x="341" y="514"/>
                  </a:lnTo>
                  <a:lnTo>
                    <a:pt x="341" y="418"/>
                  </a:lnTo>
                  <a:lnTo>
                    <a:pt x="317" y="269"/>
                  </a:lnTo>
                  <a:lnTo>
                    <a:pt x="332" y="181"/>
                  </a:lnTo>
                  <a:lnTo>
                    <a:pt x="341" y="145"/>
                  </a:lnTo>
                  <a:lnTo>
                    <a:pt x="327" y="128"/>
                  </a:lnTo>
                  <a:lnTo>
                    <a:pt x="294" y="110"/>
                  </a:lnTo>
                  <a:lnTo>
                    <a:pt x="269" y="97"/>
                  </a:lnTo>
                  <a:lnTo>
                    <a:pt x="284" y="18"/>
                  </a:lnTo>
                  <a:lnTo>
                    <a:pt x="273" y="0"/>
                  </a:lnTo>
                  <a:lnTo>
                    <a:pt x="256" y="5"/>
                  </a:lnTo>
                  <a:lnTo>
                    <a:pt x="246" y="106"/>
                  </a:lnTo>
                  <a:lnTo>
                    <a:pt x="237" y="132"/>
                  </a:lnTo>
                  <a:lnTo>
                    <a:pt x="233" y="149"/>
                  </a:lnTo>
                  <a:lnTo>
                    <a:pt x="193" y="136"/>
                  </a:lnTo>
                  <a:lnTo>
                    <a:pt x="166" y="136"/>
                  </a:lnTo>
                  <a:lnTo>
                    <a:pt x="166" y="153"/>
                  </a:lnTo>
                  <a:lnTo>
                    <a:pt x="183" y="167"/>
                  </a:lnTo>
                  <a:lnTo>
                    <a:pt x="217" y="167"/>
                  </a:lnTo>
                  <a:lnTo>
                    <a:pt x="241" y="185"/>
                  </a:lnTo>
                  <a:lnTo>
                    <a:pt x="260" y="216"/>
                  </a:lnTo>
                  <a:lnTo>
                    <a:pt x="278" y="263"/>
                  </a:lnTo>
                  <a:lnTo>
                    <a:pt x="294" y="361"/>
                  </a:lnTo>
                  <a:lnTo>
                    <a:pt x="294" y="449"/>
                  </a:lnTo>
                  <a:lnTo>
                    <a:pt x="284" y="519"/>
                  </a:lnTo>
                  <a:lnTo>
                    <a:pt x="265" y="549"/>
                  </a:lnTo>
                  <a:lnTo>
                    <a:pt x="198" y="594"/>
                  </a:lnTo>
                  <a:lnTo>
                    <a:pt x="126" y="633"/>
                  </a:lnTo>
                  <a:lnTo>
                    <a:pt x="94" y="66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202" name="Freeform 7"/>
            <p:cNvSpPr>
              <a:spLocks/>
            </p:cNvSpPr>
            <p:nvPr/>
          </p:nvSpPr>
          <p:spPr bwMode="auto">
            <a:xfrm>
              <a:off x="435" y="2108"/>
              <a:ext cx="311" cy="476"/>
            </a:xfrm>
            <a:custGeom>
              <a:avLst/>
              <a:gdLst>
                <a:gd name="T0" fmla="*/ 310 w 311"/>
                <a:gd name="T1" fmla="*/ 13 h 476"/>
                <a:gd name="T2" fmla="*/ 277 w 311"/>
                <a:gd name="T3" fmla="*/ 0 h 476"/>
                <a:gd name="T4" fmla="*/ 204 w 311"/>
                <a:gd name="T5" fmla="*/ 5 h 476"/>
                <a:gd name="T6" fmla="*/ 143 w 311"/>
                <a:gd name="T7" fmla="*/ 48 h 476"/>
                <a:gd name="T8" fmla="*/ 52 w 311"/>
                <a:gd name="T9" fmla="*/ 141 h 476"/>
                <a:gd name="T10" fmla="*/ 5 w 311"/>
                <a:gd name="T11" fmla="*/ 216 h 476"/>
                <a:gd name="T12" fmla="*/ 0 w 311"/>
                <a:gd name="T13" fmla="*/ 243 h 476"/>
                <a:gd name="T14" fmla="*/ 23 w 311"/>
                <a:gd name="T15" fmla="*/ 291 h 476"/>
                <a:gd name="T16" fmla="*/ 76 w 311"/>
                <a:gd name="T17" fmla="*/ 312 h 476"/>
                <a:gd name="T18" fmla="*/ 143 w 311"/>
                <a:gd name="T19" fmla="*/ 339 h 476"/>
                <a:gd name="T20" fmla="*/ 195 w 311"/>
                <a:gd name="T21" fmla="*/ 352 h 476"/>
                <a:gd name="T22" fmla="*/ 219 w 311"/>
                <a:gd name="T23" fmla="*/ 374 h 476"/>
                <a:gd name="T24" fmla="*/ 204 w 311"/>
                <a:gd name="T25" fmla="*/ 405 h 476"/>
                <a:gd name="T26" fmla="*/ 166 w 311"/>
                <a:gd name="T27" fmla="*/ 441 h 476"/>
                <a:gd name="T28" fmla="*/ 119 w 311"/>
                <a:gd name="T29" fmla="*/ 445 h 476"/>
                <a:gd name="T30" fmla="*/ 86 w 311"/>
                <a:gd name="T31" fmla="*/ 431 h 476"/>
                <a:gd name="T32" fmla="*/ 65 w 311"/>
                <a:gd name="T33" fmla="*/ 445 h 476"/>
                <a:gd name="T34" fmla="*/ 71 w 311"/>
                <a:gd name="T35" fmla="*/ 462 h 476"/>
                <a:gd name="T36" fmla="*/ 111 w 311"/>
                <a:gd name="T37" fmla="*/ 475 h 476"/>
                <a:gd name="T38" fmla="*/ 166 w 311"/>
                <a:gd name="T39" fmla="*/ 475 h 476"/>
                <a:gd name="T40" fmla="*/ 219 w 311"/>
                <a:gd name="T41" fmla="*/ 462 h 476"/>
                <a:gd name="T42" fmla="*/ 248 w 311"/>
                <a:gd name="T43" fmla="*/ 445 h 476"/>
                <a:gd name="T44" fmla="*/ 267 w 311"/>
                <a:gd name="T45" fmla="*/ 413 h 476"/>
                <a:gd name="T46" fmla="*/ 277 w 311"/>
                <a:gd name="T47" fmla="*/ 380 h 476"/>
                <a:gd name="T48" fmla="*/ 252 w 311"/>
                <a:gd name="T49" fmla="*/ 347 h 476"/>
                <a:gd name="T50" fmla="*/ 195 w 311"/>
                <a:gd name="T51" fmla="*/ 326 h 476"/>
                <a:gd name="T52" fmla="*/ 128 w 311"/>
                <a:gd name="T53" fmla="*/ 308 h 476"/>
                <a:gd name="T54" fmla="*/ 71 w 311"/>
                <a:gd name="T55" fmla="*/ 278 h 476"/>
                <a:gd name="T56" fmla="*/ 57 w 311"/>
                <a:gd name="T57" fmla="*/ 251 h 476"/>
                <a:gd name="T58" fmla="*/ 65 w 311"/>
                <a:gd name="T59" fmla="*/ 203 h 476"/>
                <a:gd name="T60" fmla="*/ 111 w 311"/>
                <a:gd name="T61" fmla="*/ 141 h 476"/>
                <a:gd name="T62" fmla="*/ 162 w 311"/>
                <a:gd name="T63" fmla="*/ 106 h 476"/>
                <a:gd name="T64" fmla="*/ 244 w 311"/>
                <a:gd name="T65" fmla="*/ 79 h 476"/>
                <a:gd name="T66" fmla="*/ 310 w 311"/>
                <a:gd name="T67" fmla="*/ 67 h 476"/>
                <a:gd name="T68" fmla="*/ 310 w 311"/>
                <a:gd name="T69" fmla="*/ 30 h 476"/>
                <a:gd name="T70" fmla="*/ 310 w 311"/>
                <a:gd name="T71" fmla="*/ 13 h 4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1"/>
                <a:gd name="T109" fmla="*/ 0 h 476"/>
                <a:gd name="T110" fmla="*/ 311 w 311"/>
                <a:gd name="T111" fmla="*/ 476 h 47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1" h="476">
                  <a:moveTo>
                    <a:pt x="310" y="13"/>
                  </a:moveTo>
                  <a:lnTo>
                    <a:pt x="277" y="0"/>
                  </a:lnTo>
                  <a:lnTo>
                    <a:pt x="204" y="5"/>
                  </a:lnTo>
                  <a:lnTo>
                    <a:pt x="143" y="48"/>
                  </a:lnTo>
                  <a:lnTo>
                    <a:pt x="52" y="141"/>
                  </a:lnTo>
                  <a:lnTo>
                    <a:pt x="5" y="216"/>
                  </a:lnTo>
                  <a:lnTo>
                    <a:pt x="0" y="243"/>
                  </a:lnTo>
                  <a:lnTo>
                    <a:pt x="23" y="291"/>
                  </a:lnTo>
                  <a:lnTo>
                    <a:pt x="76" y="312"/>
                  </a:lnTo>
                  <a:lnTo>
                    <a:pt x="143" y="339"/>
                  </a:lnTo>
                  <a:lnTo>
                    <a:pt x="195" y="352"/>
                  </a:lnTo>
                  <a:lnTo>
                    <a:pt x="219" y="374"/>
                  </a:lnTo>
                  <a:lnTo>
                    <a:pt x="204" y="405"/>
                  </a:lnTo>
                  <a:lnTo>
                    <a:pt x="166" y="441"/>
                  </a:lnTo>
                  <a:lnTo>
                    <a:pt x="119" y="445"/>
                  </a:lnTo>
                  <a:lnTo>
                    <a:pt x="86" y="431"/>
                  </a:lnTo>
                  <a:lnTo>
                    <a:pt x="65" y="445"/>
                  </a:lnTo>
                  <a:lnTo>
                    <a:pt x="71" y="462"/>
                  </a:lnTo>
                  <a:lnTo>
                    <a:pt x="111" y="475"/>
                  </a:lnTo>
                  <a:lnTo>
                    <a:pt x="166" y="475"/>
                  </a:lnTo>
                  <a:lnTo>
                    <a:pt x="219" y="462"/>
                  </a:lnTo>
                  <a:lnTo>
                    <a:pt x="248" y="445"/>
                  </a:lnTo>
                  <a:lnTo>
                    <a:pt x="267" y="413"/>
                  </a:lnTo>
                  <a:lnTo>
                    <a:pt x="277" y="380"/>
                  </a:lnTo>
                  <a:lnTo>
                    <a:pt x="252" y="347"/>
                  </a:lnTo>
                  <a:lnTo>
                    <a:pt x="195" y="326"/>
                  </a:lnTo>
                  <a:lnTo>
                    <a:pt x="128" y="308"/>
                  </a:lnTo>
                  <a:lnTo>
                    <a:pt x="71" y="278"/>
                  </a:lnTo>
                  <a:lnTo>
                    <a:pt x="57" y="251"/>
                  </a:lnTo>
                  <a:lnTo>
                    <a:pt x="65" y="203"/>
                  </a:lnTo>
                  <a:lnTo>
                    <a:pt x="111" y="141"/>
                  </a:lnTo>
                  <a:lnTo>
                    <a:pt x="162" y="106"/>
                  </a:lnTo>
                  <a:lnTo>
                    <a:pt x="244" y="79"/>
                  </a:lnTo>
                  <a:lnTo>
                    <a:pt x="310" y="67"/>
                  </a:lnTo>
                  <a:lnTo>
                    <a:pt x="310" y="30"/>
                  </a:lnTo>
                  <a:lnTo>
                    <a:pt x="310" y="1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203" name="Freeform 8"/>
            <p:cNvSpPr>
              <a:spLocks/>
            </p:cNvSpPr>
            <p:nvPr/>
          </p:nvSpPr>
          <p:spPr bwMode="auto">
            <a:xfrm>
              <a:off x="688" y="2087"/>
              <a:ext cx="290" cy="586"/>
            </a:xfrm>
            <a:custGeom>
              <a:avLst/>
              <a:gdLst>
                <a:gd name="T0" fmla="*/ 252 w 290"/>
                <a:gd name="T1" fmla="*/ 184 h 586"/>
                <a:gd name="T2" fmla="*/ 223 w 290"/>
                <a:gd name="T3" fmla="*/ 73 h 586"/>
                <a:gd name="T4" fmla="*/ 189 w 290"/>
                <a:gd name="T5" fmla="*/ 20 h 586"/>
                <a:gd name="T6" fmla="*/ 118 w 290"/>
                <a:gd name="T7" fmla="*/ 0 h 586"/>
                <a:gd name="T8" fmla="*/ 46 w 290"/>
                <a:gd name="T9" fmla="*/ 8 h 586"/>
                <a:gd name="T10" fmla="*/ 14 w 290"/>
                <a:gd name="T11" fmla="*/ 65 h 586"/>
                <a:gd name="T12" fmla="*/ 20 w 290"/>
                <a:gd name="T13" fmla="*/ 136 h 586"/>
                <a:gd name="T14" fmla="*/ 37 w 290"/>
                <a:gd name="T15" fmla="*/ 249 h 586"/>
                <a:gd name="T16" fmla="*/ 37 w 290"/>
                <a:gd name="T17" fmla="*/ 351 h 586"/>
                <a:gd name="T18" fmla="*/ 14 w 290"/>
                <a:gd name="T19" fmla="*/ 439 h 586"/>
                <a:gd name="T20" fmla="*/ 0 w 290"/>
                <a:gd name="T21" fmla="*/ 488 h 586"/>
                <a:gd name="T22" fmla="*/ 10 w 290"/>
                <a:gd name="T23" fmla="*/ 531 h 586"/>
                <a:gd name="T24" fmla="*/ 42 w 290"/>
                <a:gd name="T25" fmla="*/ 554 h 586"/>
                <a:gd name="T26" fmla="*/ 86 w 290"/>
                <a:gd name="T27" fmla="*/ 575 h 586"/>
                <a:gd name="T28" fmla="*/ 128 w 290"/>
                <a:gd name="T29" fmla="*/ 585 h 586"/>
                <a:gd name="T30" fmla="*/ 180 w 290"/>
                <a:gd name="T31" fmla="*/ 585 h 586"/>
                <a:gd name="T32" fmla="*/ 243 w 290"/>
                <a:gd name="T33" fmla="*/ 540 h 586"/>
                <a:gd name="T34" fmla="*/ 289 w 290"/>
                <a:gd name="T35" fmla="*/ 448 h 586"/>
                <a:gd name="T36" fmla="*/ 284 w 290"/>
                <a:gd name="T37" fmla="*/ 364 h 586"/>
                <a:gd name="T38" fmla="*/ 256 w 290"/>
                <a:gd name="T39" fmla="*/ 268 h 586"/>
                <a:gd name="T40" fmla="*/ 252 w 290"/>
                <a:gd name="T41" fmla="*/ 184 h 5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0"/>
                <a:gd name="T64" fmla="*/ 0 h 586"/>
                <a:gd name="T65" fmla="*/ 290 w 290"/>
                <a:gd name="T66" fmla="*/ 586 h 5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0" h="586">
                  <a:moveTo>
                    <a:pt x="252" y="184"/>
                  </a:moveTo>
                  <a:lnTo>
                    <a:pt x="223" y="73"/>
                  </a:lnTo>
                  <a:lnTo>
                    <a:pt x="189" y="20"/>
                  </a:lnTo>
                  <a:lnTo>
                    <a:pt x="118" y="0"/>
                  </a:lnTo>
                  <a:lnTo>
                    <a:pt x="46" y="8"/>
                  </a:lnTo>
                  <a:lnTo>
                    <a:pt x="14" y="65"/>
                  </a:lnTo>
                  <a:lnTo>
                    <a:pt x="20" y="136"/>
                  </a:lnTo>
                  <a:lnTo>
                    <a:pt x="37" y="249"/>
                  </a:lnTo>
                  <a:lnTo>
                    <a:pt x="37" y="351"/>
                  </a:lnTo>
                  <a:lnTo>
                    <a:pt x="14" y="439"/>
                  </a:lnTo>
                  <a:lnTo>
                    <a:pt x="0" y="488"/>
                  </a:lnTo>
                  <a:lnTo>
                    <a:pt x="10" y="531"/>
                  </a:lnTo>
                  <a:lnTo>
                    <a:pt x="42" y="554"/>
                  </a:lnTo>
                  <a:lnTo>
                    <a:pt x="86" y="575"/>
                  </a:lnTo>
                  <a:lnTo>
                    <a:pt x="128" y="585"/>
                  </a:lnTo>
                  <a:lnTo>
                    <a:pt x="180" y="585"/>
                  </a:lnTo>
                  <a:lnTo>
                    <a:pt x="243" y="540"/>
                  </a:lnTo>
                  <a:lnTo>
                    <a:pt x="289" y="448"/>
                  </a:lnTo>
                  <a:lnTo>
                    <a:pt x="284" y="364"/>
                  </a:lnTo>
                  <a:lnTo>
                    <a:pt x="256" y="268"/>
                  </a:lnTo>
                  <a:lnTo>
                    <a:pt x="252" y="18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604" y="2562"/>
              <a:ext cx="219" cy="847"/>
            </a:xfrm>
            <a:custGeom>
              <a:avLst/>
              <a:gdLst>
                <a:gd name="T0" fmla="*/ 206 w 219"/>
                <a:gd name="T1" fmla="*/ 13 h 847"/>
                <a:gd name="T2" fmla="*/ 150 w 219"/>
                <a:gd name="T3" fmla="*/ 0 h 847"/>
                <a:gd name="T4" fmla="*/ 117 w 219"/>
                <a:gd name="T5" fmla="*/ 13 h 847"/>
                <a:gd name="T6" fmla="*/ 103 w 219"/>
                <a:gd name="T7" fmla="*/ 57 h 847"/>
                <a:gd name="T8" fmla="*/ 117 w 219"/>
                <a:gd name="T9" fmla="*/ 298 h 847"/>
                <a:gd name="T10" fmla="*/ 117 w 219"/>
                <a:gd name="T11" fmla="*/ 355 h 847"/>
                <a:gd name="T12" fmla="*/ 99 w 219"/>
                <a:gd name="T13" fmla="*/ 462 h 847"/>
                <a:gd name="T14" fmla="*/ 95 w 219"/>
                <a:gd name="T15" fmla="*/ 584 h 847"/>
                <a:gd name="T16" fmla="*/ 103 w 219"/>
                <a:gd name="T17" fmla="*/ 646 h 847"/>
                <a:gd name="T18" fmla="*/ 95 w 219"/>
                <a:gd name="T19" fmla="*/ 681 h 847"/>
                <a:gd name="T20" fmla="*/ 27 w 219"/>
                <a:gd name="T21" fmla="*/ 734 h 847"/>
                <a:gd name="T22" fmla="*/ 0 w 219"/>
                <a:gd name="T23" fmla="*/ 801 h 847"/>
                <a:gd name="T24" fmla="*/ 4 w 219"/>
                <a:gd name="T25" fmla="*/ 822 h 847"/>
                <a:gd name="T26" fmla="*/ 55 w 219"/>
                <a:gd name="T27" fmla="*/ 846 h 847"/>
                <a:gd name="T28" fmla="*/ 70 w 219"/>
                <a:gd name="T29" fmla="*/ 836 h 847"/>
                <a:gd name="T30" fmla="*/ 74 w 219"/>
                <a:gd name="T31" fmla="*/ 795 h 847"/>
                <a:gd name="T32" fmla="*/ 89 w 219"/>
                <a:gd name="T33" fmla="*/ 738 h 847"/>
                <a:gd name="T34" fmla="*/ 112 w 219"/>
                <a:gd name="T35" fmla="*/ 713 h 847"/>
                <a:gd name="T36" fmla="*/ 140 w 219"/>
                <a:gd name="T37" fmla="*/ 695 h 847"/>
                <a:gd name="T38" fmla="*/ 163 w 219"/>
                <a:gd name="T39" fmla="*/ 672 h 847"/>
                <a:gd name="T40" fmla="*/ 169 w 219"/>
                <a:gd name="T41" fmla="*/ 656 h 847"/>
                <a:gd name="T42" fmla="*/ 155 w 219"/>
                <a:gd name="T43" fmla="*/ 633 h 847"/>
                <a:gd name="T44" fmla="*/ 140 w 219"/>
                <a:gd name="T45" fmla="*/ 621 h 847"/>
                <a:gd name="T46" fmla="*/ 131 w 219"/>
                <a:gd name="T47" fmla="*/ 568 h 847"/>
                <a:gd name="T48" fmla="*/ 140 w 219"/>
                <a:gd name="T49" fmla="*/ 456 h 847"/>
                <a:gd name="T50" fmla="*/ 175 w 219"/>
                <a:gd name="T51" fmla="*/ 329 h 847"/>
                <a:gd name="T52" fmla="*/ 206 w 219"/>
                <a:gd name="T53" fmla="*/ 227 h 847"/>
                <a:gd name="T54" fmla="*/ 218 w 219"/>
                <a:gd name="T55" fmla="*/ 106 h 847"/>
                <a:gd name="T56" fmla="*/ 206 w 219"/>
                <a:gd name="T57" fmla="*/ 13 h 84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19"/>
                <a:gd name="T88" fmla="*/ 0 h 847"/>
                <a:gd name="T89" fmla="*/ 219 w 219"/>
                <a:gd name="T90" fmla="*/ 847 h 84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19" h="847">
                  <a:moveTo>
                    <a:pt x="206" y="13"/>
                  </a:moveTo>
                  <a:lnTo>
                    <a:pt x="150" y="0"/>
                  </a:lnTo>
                  <a:lnTo>
                    <a:pt x="117" y="13"/>
                  </a:lnTo>
                  <a:lnTo>
                    <a:pt x="103" y="57"/>
                  </a:lnTo>
                  <a:lnTo>
                    <a:pt x="117" y="298"/>
                  </a:lnTo>
                  <a:lnTo>
                    <a:pt x="117" y="355"/>
                  </a:lnTo>
                  <a:lnTo>
                    <a:pt x="99" y="462"/>
                  </a:lnTo>
                  <a:lnTo>
                    <a:pt x="95" y="584"/>
                  </a:lnTo>
                  <a:lnTo>
                    <a:pt x="103" y="646"/>
                  </a:lnTo>
                  <a:lnTo>
                    <a:pt x="95" y="681"/>
                  </a:lnTo>
                  <a:lnTo>
                    <a:pt x="27" y="734"/>
                  </a:lnTo>
                  <a:lnTo>
                    <a:pt x="0" y="801"/>
                  </a:lnTo>
                  <a:lnTo>
                    <a:pt x="4" y="822"/>
                  </a:lnTo>
                  <a:lnTo>
                    <a:pt x="55" y="846"/>
                  </a:lnTo>
                  <a:lnTo>
                    <a:pt x="70" y="836"/>
                  </a:lnTo>
                  <a:lnTo>
                    <a:pt x="74" y="795"/>
                  </a:lnTo>
                  <a:lnTo>
                    <a:pt x="89" y="738"/>
                  </a:lnTo>
                  <a:lnTo>
                    <a:pt x="112" y="713"/>
                  </a:lnTo>
                  <a:lnTo>
                    <a:pt x="140" y="695"/>
                  </a:lnTo>
                  <a:lnTo>
                    <a:pt x="163" y="672"/>
                  </a:lnTo>
                  <a:lnTo>
                    <a:pt x="169" y="656"/>
                  </a:lnTo>
                  <a:lnTo>
                    <a:pt x="155" y="633"/>
                  </a:lnTo>
                  <a:lnTo>
                    <a:pt x="140" y="621"/>
                  </a:lnTo>
                  <a:lnTo>
                    <a:pt x="131" y="568"/>
                  </a:lnTo>
                  <a:lnTo>
                    <a:pt x="140" y="456"/>
                  </a:lnTo>
                  <a:lnTo>
                    <a:pt x="175" y="329"/>
                  </a:lnTo>
                  <a:lnTo>
                    <a:pt x="206" y="227"/>
                  </a:lnTo>
                  <a:lnTo>
                    <a:pt x="218" y="106"/>
                  </a:lnTo>
                  <a:lnTo>
                    <a:pt x="206" y="1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205" name="Freeform 10"/>
            <p:cNvSpPr>
              <a:spLocks/>
            </p:cNvSpPr>
            <p:nvPr/>
          </p:nvSpPr>
          <p:spPr bwMode="auto">
            <a:xfrm>
              <a:off x="839" y="2562"/>
              <a:ext cx="362" cy="716"/>
            </a:xfrm>
            <a:custGeom>
              <a:avLst/>
              <a:gdLst>
                <a:gd name="T0" fmla="*/ 118 w 362"/>
                <a:gd name="T1" fmla="*/ 106 h 716"/>
                <a:gd name="T2" fmla="*/ 109 w 362"/>
                <a:gd name="T3" fmla="*/ 34 h 716"/>
                <a:gd name="T4" fmla="*/ 67 w 362"/>
                <a:gd name="T5" fmla="*/ 0 h 716"/>
                <a:gd name="T6" fmla="*/ 4 w 362"/>
                <a:gd name="T7" fmla="*/ 4 h 716"/>
                <a:gd name="T8" fmla="*/ 0 w 362"/>
                <a:gd name="T9" fmla="*/ 34 h 716"/>
                <a:gd name="T10" fmla="*/ 4 w 362"/>
                <a:gd name="T11" fmla="*/ 100 h 716"/>
                <a:gd name="T12" fmla="*/ 38 w 362"/>
                <a:gd name="T13" fmla="*/ 202 h 716"/>
                <a:gd name="T14" fmla="*/ 62 w 362"/>
                <a:gd name="T15" fmla="*/ 276 h 716"/>
                <a:gd name="T16" fmla="*/ 92 w 362"/>
                <a:gd name="T17" fmla="*/ 378 h 716"/>
                <a:gd name="T18" fmla="*/ 100 w 362"/>
                <a:gd name="T19" fmla="*/ 466 h 716"/>
                <a:gd name="T20" fmla="*/ 100 w 362"/>
                <a:gd name="T21" fmla="*/ 536 h 716"/>
                <a:gd name="T22" fmla="*/ 86 w 362"/>
                <a:gd name="T23" fmla="*/ 589 h 716"/>
                <a:gd name="T24" fmla="*/ 71 w 362"/>
                <a:gd name="T25" fmla="*/ 607 h 716"/>
                <a:gd name="T26" fmla="*/ 71 w 362"/>
                <a:gd name="T27" fmla="*/ 624 h 716"/>
                <a:gd name="T28" fmla="*/ 92 w 362"/>
                <a:gd name="T29" fmla="*/ 650 h 716"/>
                <a:gd name="T30" fmla="*/ 122 w 362"/>
                <a:gd name="T31" fmla="*/ 660 h 716"/>
                <a:gd name="T32" fmla="*/ 176 w 362"/>
                <a:gd name="T33" fmla="*/ 660 h 716"/>
                <a:gd name="T34" fmla="*/ 270 w 362"/>
                <a:gd name="T35" fmla="*/ 681 h 716"/>
                <a:gd name="T36" fmla="*/ 299 w 362"/>
                <a:gd name="T37" fmla="*/ 715 h 716"/>
                <a:gd name="T38" fmla="*/ 342 w 362"/>
                <a:gd name="T39" fmla="*/ 695 h 716"/>
                <a:gd name="T40" fmla="*/ 361 w 362"/>
                <a:gd name="T41" fmla="*/ 650 h 716"/>
                <a:gd name="T42" fmla="*/ 342 w 362"/>
                <a:gd name="T43" fmla="*/ 634 h 716"/>
                <a:gd name="T44" fmla="*/ 261 w 362"/>
                <a:gd name="T45" fmla="*/ 624 h 716"/>
                <a:gd name="T46" fmla="*/ 172 w 362"/>
                <a:gd name="T47" fmla="*/ 624 h 716"/>
                <a:gd name="T48" fmla="*/ 133 w 362"/>
                <a:gd name="T49" fmla="*/ 620 h 716"/>
                <a:gd name="T50" fmla="*/ 122 w 362"/>
                <a:gd name="T51" fmla="*/ 593 h 716"/>
                <a:gd name="T52" fmla="*/ 133 w 362"/>
                <a:gd name="T53" fmla="*/ 544 h 716"/>
                <a:gd name="T54" fmla="*/ 138 w 362"/>
                <a:gd name="T55" fmla="*/ 462 h 716"/>
                <a:gd name="T56" fmla="*/ 128 w 362"/>
                <a:gd name="T57" fmla="*/ 368 h 716"/>
                <a:gd name="T58" fmla="*/ 114 w 362"/>
                <a:gd name="T59" fmla="*/ 247 h 716"/>
                <a:gd name="T60" fmla="*/ 118 w 362"/>
                <a:gd name="T61" fmla="*/ 141 h 716"/>
                <a:gd name="T62" fmla="*/ 118 w 362"/>
                <a:gd name="T63" fmla="*/ 106 h 7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2"/>
                <a:gd name="T97" fmla="*/ 0 h 716"/>
                <a:gd name="T98" fmla="*/ 362 w 362"/>
                <a:gd name="T99" fmla="*/ 716 h 7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2" h="716">
                  <a:moveTo>
                    <a:pt x="118" y="106"/>
                  </a:moveTo>
                  <a:lnTo>
                    <a:pt x="109" y="34"/>
                  </a:lnTo>
                  <a:lnTo>
                    <a:pt x="67" y="0"/>
                  </a:lnTo>
                  <a:lnTo>
                    <a:pt x="4" y="4"/>
                  </a:lnTo>
                  <a:lnTo>
                    <a:pt x="0" y="34"/>
                  </a:lnTo>
                  <a:lnTo>
                    <a:pt x="4" y="100"/>
                  </a:lnTo>
                  <a:lnTo>
                    <a:pt x="38" y="202"/>
                  </a:lnTo>
                  <a:lnTo>
                    <a:pt x="62" y="276"/>
                  </a:lnTo>
                  <a:lnTo>
                    <a:pt x="92" y="378"/>
                  </a:lnTo>
                  <a:lnTo>
                    <a:pt x="100" y="466"/>
                  </a:lnTo>
                  <a:lnTo>
                    <a:pt x="100" y="536"/>
                  </a:lnTo>
                  <a:lnTo>
                    <a:pt x="86" y="589"/>
                  </a:lnTo>
                  <a:lnTo>
                    <a:pt x="71" y="607"/>
                  </a:lnTo>
                  <a:lnTo>
                    <a:pt x="71" y="624"/>
                  </a:lnTo>
                  <a:lnTo>
                    <a:pt x="92" y="650"/>
                  </a:lnTo>
                  <a:lnTo>
                    <a:pt x="122" y="660"/>
                  </a:lnTo>
                  <a:lnTo>
                    <a:pt x="176" y="660"/>
                  </a:lnTo>
                  <a:lnTo>
                    <a:pt x="270" y="681"/>
                  </a:lnTo>
                  <a:lnTo>
                    <a:pt x="299" y="715"/>
                  </a:lnTo>
                  <a:lnTo>
                    <a:pt x="342" y="695"/>
                  </a:lnTo>
                  <a:lnTo>
                    <a:pt x="361" y="650"/>
                  </a:lnTo>
                  <a:lnTo>
                    <a:pt x="342" y="634"/>
                  </a:lnTo>
                  <a:lnTo>
                    <a:pt x="261" y="624"/>
                  </a:lnTo>
                  <a:lnTo>
                    <a:pt x="172" y="624"/>
                  </a:lnTo>
                  <a:lnTo>
                    <a:pt x="133" y="620"/>
                  </a:lnTo>
                  <a:lnTo>
                    <a:pt x="122" y="593"/>
                  </a:lnTo>
                  <a:lnTo>
                    <a:pt x="133" y="544"/>
                  </a:lnTo>
                  <a:lnTo>
                    <a:pt x="138" y="462"/>
                  </a:lnTo>
                  <a:lnTo>
                    <a:pt x="128" y="368"/>
                  </a:lnTo>
                  <a:lnTo>
                    <a:pt x="114" y="247"/>
                  </a:lnTo>
                  <a:lnTo>
                    <a:pt x="118" y="141"/>
                  </a:lnTo>
                  <a:lnTo>
                    <a:pt x="118" y="10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ACDBD-BD93-4478-B767-D84DA9001507}" type="slidenum">
              <a:rPr lang="nl-NL"/>
              <a:pPr>
                <a:defRPr/>
              </a:pPr>
              <a:t>60</a:t>
            </a:fld>
            <a:endParaRPr lang="nl-NL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z="3200" b="1" i="1" smtClean="0">
                <a:solidFill>
                  <a:schemeClr val="tx1"/>
                </a:solidFill>
              </a:rPr>
              <a:t>Mislukken van projecten </a:t>
            </a:r>
            <a:endParaRPr lang="nl-NL" altLang="nl-NL" sz="3200" b="1" i="1" smtClean="0">
              <a:solidFill>
                <a:schemeClr val="tx1"/>
              </a:solidFill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nl-NL" sz="2000" b="0" smtClean="0"/>
              <a:t>Een succesvol  project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l-NL" sz="2000" b="0" smtClean="0"/>
              <a:t>Levert het afgesproken resultaat op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l-NL" sz="2000" b="0" smtClean="0"/>
              <a:t>Kost niet meer dan begroot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l-NL" sz="2000" b="0" smtClean="0"/>
              <a:t>Is op tijd klaar</a:t>
            </a:r>
          </a:p>
          <a:p>
            <a:pPr marL="609600" indent="-609600" eaLnBrk="1" hangingPunct="1"/>
            <a:endParaRPr lang="en-US" altLang="nl-NL" sz="2000" b="0" smtClean="0"/>
          </a:p>
          <a:p>
            <a:pPr marL="609600" indent="-609600" eaLnBrk="1" hangingPunct="1">
              <a:buFontTx/>
              <a:buNone/>
            </a:pPr>
            <a:r>
              <a:rPr lang="en-US" altLang="nl-NL" sz="2000" b="0" smtClean="0"/>
              <a:t>Een mislukt project voldoet op één of meer van deze punten niet.</a:t>
            </a:r>
          </a:p>
          <a:p>
            <a:pPr marL="609600" indent="-609600" eaLnBrk="1" hangingPunct="1">
              <a:buFontTx/>
              <a:buNone/>
            </a:pPr>
            <a:endParaRPr lang="en-US" altLang="nl-NL" sz="2000" b="0" smtClean="0"/>
          </a:p>
          <a:p>
            <a:pPr marL="609600" indent="-609600" eaLnBrk="1" hangingPunct="1">
              <a:buFontTx/>
              <a:buNone/>
            </a:pPr>
            <a:r>
              <a:rPr lang="en-US" altLang="nl-NL" sz="2000" b="0" smtClean="0"/>
              <a:t>Vraag:  Waardoor mislukken projecten?</a:t>
            </a:r>
          </a:p>
          <a:p>
            <a:pPr marL="609600" indent="-609600" eaLnBrk="1" hangingPunct="1">
              <a:buFontTx/>
              <a:buNone/>
            </a:pPr>
            <a:endParaRPr lang="nl-NL" altLang="nl-NL" sz="2000" b="0" smtClean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69586-B451-4A97-8AB8-22263E1B3DDB}" type="slidenum">
              <a:rPr lang="nl-NL"/>
              <a:pPr>
                <a:defRPr/>
              </a:pPr>
              <a:t>7</a:t>
            </a:fld>
            <a:endParaRPr lang="nl-NL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Soms: van improvisatie naar routine</a:t>
            </a:r>
            <a:endParaRPr lang="nl-NL" altLang="nl-NL" sz="3200" b="1" i="1" smtClean="0"/>
          </a:p>
        </p:txBody>
      </p:sp>
      <p:sp>
        <p:nvSpPr>
          <p:cNvPr id="9220" name="Rectangle 1027"/>
          <p:cNvSpPr>
            <a:spLocks noChangeArrowheads="1"/>
          </p:cNvSpPr>
          <p:nvPr/>
        </p:nvSpPr>
        <p:spPr bwMode="ltGray">
          <a:xfrm>
            <a:off x="957263" y="2139950"/>
            <a:ext cx="925512" cy="6032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1" name="Rectangle 1028"/>
          <p:cNvSpPr>
            <a:spLocks noChangeArrowheads="1"/>
          </p:cNvSpPr>
          <p:nvPr/>
        </p:nvSpPr>
        <p:spPr bwMode="ltGray">
          <a:xfrm>
            <a:off x="1225550" y="2481263"/>
            <a:ext cx="9239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2" name="Rectangle 1029"/>
          <p:cNvSpPr>
            <a:spLocks noChangeArrowheads="1"/>
          </p:cNvSpPr>
          <p:nvPr/>
        </p:nvSpPr>
        <p:spPr bwMode="ltGray">
          <a:xfrm>
            <a:off x="890588" y="2894013"/>
            <a:ext cx="923925" cy="468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3" name="Rectangle 1030"/>
          <p:cNvSpPr>
            <a:spLocks noChangeArrowheads="1"/>
          </p:cNvSpPr>
          <p:nvPr/>
        </p:nvSpPr>
        <p:spPr bwMode="ltGray">
          <a:xfrm>
            <a:off x="1225550" y="3305175"/>
            <a:ext cx="1127125" cy="6048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4" name="Rectangle 1031"/>
          <p:cNvSpPr>
            <a:spLocks noChangeArrowheads="1"/>
          </p:cNvSpPr>
          <p:nvPr/>
        </p:nvSpPr>
        <p:spPr bwMode="ltGray">
          <a:xfrm>
            <a:off x="1560513" y="3716338"/>
            <a:ext cx="925512" cy="468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5" name="Rectangle 1032"/>
          <p:cNvSpPr>
            <a:spLocks noChangeArrowheads="1"/>
          </p:cNvSpPr>
          <p:nvPr/>
        </p:nvSpPr>
        <p:spPr bwMode="ltGray">
          <a:xfrm>
            <a:off x="757238" y="3922713"/>
            <a:ext cx="1125537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6" name="Rectangle 1033"/>
          <p:cNvSpPr>
            <a:spLocks noChangeArrowheads="1"/>
          </p:cNvSpPr>
          <p:nvPr/>
        </p:nvSpPr>
        <p:spPr bwMode="ltGray">
          <a:xfrm>
            <a:off x="1360488" y="4608513"/>
            <a:ext cx="923925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7" name="Rectangle 1034"/>
          <p:cNvSpPr>
            <a:spLocks noChangeArrowheads="1"/>
          </p:cNvSpPr>
          <p:nvPr/>
        </p:nvSpPr>
        <p:spPr bwMode="ltGray">
          <a:xfrm>
            <a:off x="6248400" y="2687638"/>
            <a:ext cx="923925" cy="468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8" name="Rectangle 1035"/>
          <p:cNvSpPr>
            <a:spLocks noChangeArrowheads="1"/>
          </p:cNvSpPr>
          <p:nvPr/>
        </p:nvSpPr>
        <p:spPr bwMode="ltGray">
          <a:xfrm>
            <a:off x="6115050" y="2963863"/>
            <a:ext cx="923925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29" name="Rectangle 1036"/>
          <p:cNvSpPr>
            <a:spLocks noChangeArrowheads="1"/>
          </p:cNvSpPr>
          <p:nvPr/>
        </p:nvSpPr>
        <p:spPr bwMode="ltGray">
          <a:xfrm>
            <a:off x="5980113" y="3236913"/>
            <a:ext cx="923925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0" name="Rectangle 1037"/>
          <p:cNvSpPr>
            <a:spLocks noChangeArrowheads="1"/>
          </p:cNvSpPr>
          <p:nvPr/>
        </p:nvSpPr>
        <p:spPr bwMode="ltGray">
          <a:xfrm>
            <a:off x="5845175" y="3511550"/>
            <a:ext cx="925513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1" name="Rectangle 1038"/>
          <p:cNvSpPr>
            <a:spLocks noChangeArrowheads="1"/>
          </p:cNvSpPr>
          <p:nvPr/>
        </p:nvSpPr>
        <p:spPr bwMode="ltGray">
          <a:xfrm>
            <a:off x="5711825" y="3784600"/>
            <a:ext cx="925513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2" name="Rectangle 1039"/>
          <p:cNvSpPr>
            <a:spLocks noChangeArrowheads="1"/>
          </p:cNvSpPr>
          <p:nvPr/>
        </p:nvSpPr>
        <p:spPr bwMode="ltGray">
          <a:xfrm>
            <a:off x="5578475" y="4059238"/>
            <a:ext cx="923925" cy="468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3" name="Rectangle 1040"/>
          <p:cNvSpPr>
            <a:spLocks noChangeArrowheads="1"/>
          </p:cNvSpPr>
          <p:nvPr/>
        </p:nvSpPr>
        <p:spPr bwMode="ltGray">
          <a:xfrm>
            <a:off x="5443538" y="4332288"/>
            <a:ext cx="925512" cy="468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4" name="Rectangle 1041"/>
          <p:cNvSpPr>
            <a:spLocks noChangeArrowheads="1"/>
          </p:cNvSpPr>
          <p:nvPr/>
        </p:nvSpPr>
        <p:spPr bwMode="ltGray">
          <a:xfrm>
            <a:off x="5310188" y="4608513"/>
            <a:ext cx="925512" cy="4667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5" name="Rectangle 1042"/>
          <p:cNvSpPr>
            <a:spLocks noChangeArrowheads="1"/>
          </p:cNvSpPr>
          <p:nvPr/>
        </p:nvSpPr>
        <p:spPr bwMode="ltGray">
          <a:xfrm>
            <a:off x="823913" y="4746625"/>
            <a:ext cx="925512" cy="4651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6" name="AutoShape 1043"/>
          <p:cNvSpPr>
            <a:spLocks noChangeArrowheads="1"/>
          </p:cNvSpPr>
          <p:nvPr/>
        </p:nvSpPr>
        <p:spPr bwMode="gray">
          <a:xfrm>
            <a:off x="2898775" y="3168650"/>
            <a:ext cx="2132013" cy="1495425"/>
          </a:xfrm>
          <a:prstGeom prst="rightArrow">
            <a:avLst>
              <a:gd name="adj1" fmla="val 50000"/>
              <a:gd name="adj2" fmla="val 7130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9237" name="Rectangle 1044"/>
          <p:cNvSpPr>
            <a:spLocks noChangeArrowheads="1"/>
          </p:cNvSpPr>
          <p:nvPr/>
        </p:nvSpPr>
        <p:spPr bwMode="auto">
          <a:xfrm>
            <a:off x="5356225" y="5532438"/>
            <a:ext cx="2189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>
                <a:latin typeface="Times New Roman" charset="0"/>
              </a:rPr>
              <a:t>naar Routine</a:t>
            </a:r>
          </a:p>
        </p:txBody>
      </p:sp>
      <p:sp>
        <p:nvSpPr>
          <p:cNvPr id="9238" name="Rectangle 1045"/>
          <p:cNvSpPr>
            <a:spLocks noChangeArrowheads="1"/>
          </p:cNvSpPr>
          <p:nvPr/>
        </p:nvSpPr>
        <p:spPr bwMode="auto">
          <a:xfrm>
            <a:off x="746125" y="5532438"/>
            <a:ext cx="2762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>
                <a:latin typeface="Times New Roman" charset="0"/>
              </a:rPr>
              <a:t>van Improvisatie</a:t>
            </a:r>
          </a:p>
        </p:txBody>
      </p:sp>
      <p:sp>
        <p:nvSpPr>
          <p:cNvPr id="9239" name="Rectangle 1046"/>
          <p:cNvSpPr>
            <a:spLocks noChangeArrowheads="1"/>
          </p:cNvSpPr>
          <p:nvPr/>
        </p:nvSpPr>
        <p:spPr bwMode="black">
          <a:xfrm>
            <a:off x="2946400" y="4683125"/>
            <a:ext cx="1833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>
                <a:latin typeface="Times New Roman" charset="0"/>
              </a:rPr>
              <a:t>via Project</a:t>
            </a:r>
          </a:p>
        </p:txBody>
      </p:sp>
      <p:graphicFrame>
        <p:nvGraphicFramePr>
          <p:cNvPr id="9240" name="Object 1024"/>
          <p:cNvGraphicFramePr>
            <a:graphicFrameLocks/>
          </p:cNvGraphicFramePr>
          <p:nvPr/>
        </p:nvGraphicFramePr>
        <p:xfrm>
          <a:off x="3508375" y="1751013"/>
          <a:ext cx="952500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Illustratie" r:id="rId3" imgW="952500" imgH="1192213" progId="MS_ClipArt_Gallery.2">
                  <p:embed/>
                </p:oleObj>
              </mc:Choice>
              <mc:Fallback>
                <p:oleObj name="Illustratie" r:id="rId3" imgW="952500" imgH="1192213" progId="MS_ClipArt_Gallery.2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1751013"/>
                        <a:ext cx="952500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55E26-F006-4E02-82BA-33CBE8A6F359}" type="slidenum">
              <a:rPr lang="nl-NL"/>
              <a:pPr>
                <a:defRPr/>
              </a:pPr>
              <a:t>8</a:t>
            </a:fld>
            <a:endParaRPr lang="nl-NL"/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685800" y="2533650"/>
            <a:ext cx="8088313" cy="28003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Tx/>
              <a:buNone/>
            </a:pPr>
            <a:endParaRPr lang="nl-NL" altLang="nl-NL" sz="2000">
              <a:solidFill>
                <a:srgbClr val="0000FF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 bwMode="white">
          <a:noFill/>
        </p:spPr>
        <p:txBody>
          <a:bodyPr/>
          <a:lstStyle/>
          <a:p>
            <a:r>
              <a:rPr lang="nl-NL" altLang="nl-NL" sz="3200" b="1" i="1" smtClean="0">
                <a:solidFill>
                  <a:schemeClr val="tx1"/>
                </a:solidFill>
              </a:rPr>
              <a:t>Wat is een project?</a:t>
            </a:r>
            <a:endParaRPr lang="nl-NL" altLang="nl-NL" sz="3200" b="1" i="1" smtClean="0"/>
          </a:p>
        </p:txBody>
      </p:sp>
      <p:graphicFrame>
        <p:nvGraphicFramePr>
          <p:cNvPr id="10245" name="Object 1024"/>
          <p:cNvGraphicFramePr>
            <a:graphicFrameLocks/>
          </p:cNvGraphicFramePr>
          <p:nvPr/>
        </p:nvGraphicFramePr>
        <p:xfrm>
          <a:off x="6019800" y="2125663"/>
          <a:ext cx="2754313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Illustratie" r:id="rId3" imgW="2754313" imgH="2924175" progId="MS_ClipArt_Gallery.2">
                  <p:embed/>
                </p:oleObj>
              </mc:Choice>
              <mc:Fallback>
                <p:oleObj name="Illustratie" r:id="rId3" imgW="2754313" imgH="2924175" progId="MS_ClipArt_Gallery.2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125663"/>
                        <a:ext cx="2754313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068638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nl-NL" altLang="nl-NL" sz="3600" smtClean="0"/>
              <a:t>Projecteigenschappen</a:t>
            </a:r>
            <a:r>
              <a:rPr lang="en-US" altLang="nl-NL" sz="3600" smtClean="0"/>
              <a:t/>
            </a:r>
            <a:br>
              <a:rPr lang="en-US" altLang="nl-NL" sz="3600" smtClean="0"/>
            </a:br>
            <a:endParaRPr lang="nl-NL" altLang="nl-NL" sz="3600" smtClean="0"/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Eenmalig doel</a:t>
            </a: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Een project moet worden opgestart</a:t>
            </a: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Een project heeft een opdrachtgever</a:t>
            </a: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Multidisciplinair</a:t>
            </a: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Tijdelijk karakter (startdatum en einddatum)</a:t>
            </a: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Eigen (vast) budget</a:t>
            </a:r>
          </a:p>
          <a:p>
            <a:pPr>
              <a:lnSpc>
                <a:spcPct val="90000"/>
              </a:lnSpc>
            </a:pPr>
            <a:r>
              <a:rPr lang="nl-NL" altLang="nl-NL" sz="2000" smtClean="0">
                <a:solidFill>
                  <a:srgbClr val="0000FF"/>
                </a:solidFill>
              </a:rPr>
              <a:t>Eigen projectorganisatie</a:t>
            </a:r>
          </a:p>
          <a:p>
            <a:pPr>
              <a:lnSpc>
                <a:spcPct val="210000"/>
              </a:lnSpc>
              <a:buFontTx/>
              <a:buNone/>
            </a:pPr>
            <a:r>
              <a:rPr lang="nl-NL" altLang="nl-NL" sz="3600" i="1" smtClean="0"/>
              <a:t>Een project moet je creëren!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OPDRACHT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C7633-DFFE-48E1-A4E8-831FC2D47412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AOC Oost GL44 Projectmanagement </a:t>
            </a:r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igentijds">
  <a:themeElements>
    <a:clrScheme name="Eigentijds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Eigentijd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igentijds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gentijds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gentijd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Designs\Vuurbol.pot</Template>
  <TotalTime>4340</TotalTime>
  <Words>1609</Words>
  <Application>Microsoft Office PowerPoint</Application>
  <PresentationFormat>Diavoorstelling (4:3)</PresentationFormat>
  <Paragraphs>626</Paragraphs>
  <Slides>60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6</vt:i4>
      </vt:variant>
      <vt:variant>
        <vt:lpstr>Diatitels</vt:lpstr>
      </vt:variant>
      <vt:variant>
        <vt:i4>60</vt:i4>
      </vt:variant>
    </vt:vector>
  </HeadingPairs>
  <TitlesOfParts>
    <vt:vector size="70" baseType="lpstr">
      <vt:lpstr>Arial</vt:lpstr>
      <vt:lpstr>Times New Roman</vt:lpstr>
      <vt:lpstr>CG Times</vt:lpstr>
      <vt:lpstr>Eigentijds</vt:lpstr>
      <vt:lpstr>SmartDraw Drawing</vt:lpstr>
      <vt:lpstr>Microsoft Clip Gallery</vt:lpstr>
      <vt:lpstr>Illustratie</vt:lpstr>
      <vt:lpstr>Microsoft Word-document</vt:lpstr>
      <vt:lpstr>Microsoft Photo Editor 3.0-foto</vt:lpstr>
      <vt:lpstr>ClipArt</vt:lpstr>
      <vt:lpstr>Projectmanagement</vt:lpstr>
      <vt:lpstr>Programma</vt:lpstr>
      <vt:lpstr>PowerPoint-presentatie</vt:lpstr>
      <vt:lpstr>Soorten werkzaamheden</vt:lpstr>
      <vt:lpstr>OPDRACHT</vt:lpstr>
      <vt:lpstr>Voorbeelden van projecten</vt:lpstr>
      <vt:lpstr>Soms: van improvisatie naar routine</vt:lpstr>
      <vt:lpstr>Wat is een project?</vt:lpstr>
      <vt:lpstr>OPDRACHT</vt:lpstr>
      <vt:lpstr>Typen projecten</vt:lpstr>
      <vt:lpstr>Principes van projectmatig werken </vt:lpstr>
      <vt:lpstr>Faseren van een project</vt:lpstr>
      <vt:lpstr>INITIATIEF-FASE</vt:lpstr>
      <vt:lpstr>DEFINITIEFASE</vt:lpstr>
      <vt:lpstr>ONTWERPFASE</vt:lpstr>
      <vt:lpstr>Voorbereidingsfase</vt:lpstr>
      <vt:lpstr>REALISATIEFASE</vt:lpstr>
      <vt:lpstr>NAZORGFASE</vt:lpstr>
      <vt:lpstr>Fasering en strategie</vt:lpstr>
      <vt:lpstr>OPDRACHT</vt:lpstr>
      <vt:lpstr>SMART</vt:lpstr>
      <vt:lpstr>OPDRACHT</vt:lpstr>
      <vt:lpstr>Beslisdocumenten / Mijlpalen</vt:lpstr>
      <vt:lpstr>OPDRACHT</vt:lpstr>
      <vt:lpstr>Het beheersen van een project</vt:lpstr>
      <vt:lpstr>Projectorganisatie</vt:lpstr>
      <vt:lpstr>Het project en de buitenwereld</vt:lpstr>
      <vt:lpstr>Mensen en projecten</vt:lpstr>
      <vt:lpstr>OPDRACHT</vt:lpstr>
      <vt:lpstr>Matrixorganisatie</vt:lpstr>
      <vt:lpstr>Begrippen</vt:lpstr>
      <vt:lpstr>OPDRACHT</vt:lpstr>
      <vt:lpstr>Hoe organiseer ik een project?</vt:lpstr>
      <vt:lpstr>Projectgroep</vt:lpstr>
      <vt:lpstr>Projectgrenzen</vt:lpstr>
      <vt:lpstr>OPDRACHT</vt:lpstr>
      <vt:lpstr>Planning</vt:lpstr>
      <vt:lpstr>Planning - opstellen</vt:lpstr>
      <vt:lpstr>Planning - begrippen</vt:lpstr>
      <vt:lpstr>Planning met de computer</vt:lpstr>
      <vt:lpstr>Planning met Ms Project</vt:lpstr>
      <vt:lpstr>Engelse begrippen</vt:lpstr>
      <vt:lpstr>Projectmanagement financieel</vt:lpstr>
      <vt:lpstr>Kosten en opbrengsten</vt:lpstr>
      <vt:lpstr>Managementsamenvatting</vt:lpstr>
      <vt:lpstr>De 6 alternatieve fasen van een project</vt:lpstr>
      <vt:lpstr>‘Normen’ in een bedrijf</vt:lpstr>
      <vt:lpstr>Management filosofie van een voetballer</vt:lpstr>
      <vt:lpstr>Eigenschappen Projectleider</vt:lpstr>
      <vt:lpstr>OPDRACHT</vt:lpstr>
      <vt:lpstr>Verantwoordelijkheden Projectleider</vt:lpstr>
      <vt:lpstr>Persoonlijk statuut</vt:lpstr>
      <vt:lpstr>Persoonlijke doelen</vt:lpstr>
      <vt:lpstr>Persoonlijke effectiviteit</vt:lpstr>
      <vt:lpstr>OPDRACHT</vt:lpstr>
      <vt:lpstr>Persoonlijke effectiviteit</vt:lpstr>
      <vt:lpstr>Time management tips</vt:lpstr>
      <vt:lpstr>Time management Matrix</vt:lpstr>
      <vt:lpstr>OPDRACHT</vt:lpstr>
      <vt:lpstr>Mislukken van projecten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is een project?</dc:title>
  <dc:creator>Roel Grit</dc:creator>
  <cp:lastModifiedBy>Edwin Vos</cp:lastModifiedBy>
  <cp:revision>164</cp:revision>
  <cp:lastPrinted>2000-10-16T13:16:06Z</cp:lastPrinted>
  <dcterms:created xsi:type="dcterms:W3CDTF">1995-06-17T23:31:02Z</dcterms:created>
  <dcterms:modified xsi:type="dcterms:W3CDTF">2015-09-10T14:57:44Z</dcterms:modified>
</cp:coreProperties>
</file>